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Lst>
  <p:notesMasterIdLst>
    <p:notesMasterId r:id="rId10"/>
  </p:notesMasterIdLst>
  <p:handoutMasterIdLst>
    <p:handoutMasterId r:id="rId11"/>
  </p:handoutMasterIdLst>
  <p:sldIdLst>
    <p:sldId id="277" r:id="rId4"/>
    <p:sldId id="257" r:id="rId5"/>
    <p:sldId id="282" r:id="rId6"/>
    <p:sldId id="279" r:id="rId7"/>
    <p:sldId id="265" r:id="rId8"/>
    <p:sldId id="283" r:id="rId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91" autoAdjust="0"/>
    <p:restoredTop sz="82443" autoAdjust="0"/>
  </p:normalViewPr>
  <p:slideViewPr>
    <p:cSldViewPr>
      <p:cViewPr varScale="1">
        <p:scale>
          <a:sx n="73" d="100"/>
          <a:sy n="73" d="100"/>
        </p:scale>
        <p:origin x="1554" y="66"/>
      </p:cViewPr>
      <p:guideLst/>
    </p:cSldViewPr>
  </p:slideViewPr>
  <p:notesTextViewPr>
    <p:cViewPr>
      <p:scale>
        <a:sx n="125" d="100"/>
        <a:sy n="125" d="100"/>
      </p:scale>
      <p:origin x="0" y="0"/>
    </p:cViewPr>
  </p:notesTextViewPr>
  <p:notesViewPr>
    <p:cSldViewPr>
      <p:cViewPr varScale="1">
        <p:scale>
          <a:sx n="78" d="100"/>
          <a:sy n="78" d="100"/>
        </p:scale>
        <p:origin x="291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DA5FDA4E-01E1-408A-8ECE-A03B89796CBC}" type="slidenum">
              <a:rPr kumimoji="1" lang="ja-JP" altLang="en-US" smtClean="0"/>
              <a:t>‹#›</a:t>
            </a:fld>
            <a:endParaRPr kumimoji="1" lang="ja-JP" altLang="en-US"/>
          </a:p>
        </p:txBody>
      </p:sp>
    </p:spTree>
    <p:extLst>
      <p:ext uri="{BB962C8B-B14F-4D97-AF65-F5344CB8AC3E}">
        <p14:creationId xmlns:p14="http://schemas.microsoft.com/office/powerpoint/2010/main" val="377450869"/>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endParaRPr kumimoji="1" lang="ja-JP" altLang="en-US"/>
          </a:p>
        </p:txBody>
      </p:sp>
      <p:sp>
        <p:nvSpPr>
          <p:cNvPr id="4" name="スライド イメージ プレースホルダー 3"/>
          <p:cNvSpPr>
            <a:spLocks noGrp="1" noRot="1" noChangeAspect="1"/>
          </p:cNvSpPr>
          <p:nvPr>
            <p:ph type="sldImg" idx="2"/>
          </p:nvPr>
        </p:nvSpPr>
        <p:spPr>
          <a:xfrm>
            <a:off x="1052513" y="1304925"/>
            <a:ext cx="4471987" cy="335438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02C4B13C-A8A2-4F60-8AD8-43DCE58B81C3}" type="slidenum">
              <a:rPr kumimoji="1" lang="ja-JP" altLang="en-US" smtClean="0"/>
              <a:t>‹#›</a:t>
            </a:fld>
            <a:endParaRPr kumimoji="1" lang="ja-JP" altLang="en-US"/>
          </a:p>
        </p:txBody>
      </p:sp>
    </p:spTree>
    <p:extLst>
      <p:ext uri="{BB962C8B-B14F-4D97-AF65-F5344CB8AC3E}">
        <p14:creationId xmlns:p14="http://schemas.microsoft.com/office/powerpoint/2010/main" val="4284759790"/>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52513" y="1304925"/>
            <a:ext cx="4471987" cy="3354388"/>
          </a:xfrm>
        </p:spPr>
      </p:sp>
      <p:sp>
        <p:nvSpPr>
          <p:cNvPr id="3" name="ノート プレースホルダー 2"/>
          <p:cNvSpPr>
            <a:spLocks noGrp="1"/>
          </p:cNvSpPr>
          <p:nvPr>
            <p:ph type="body" idx="1"/>
          </p:nvPr>
        </p:nvSpPr>
        <p:spPr/>
        <p:txBody>
          <a:bodyPr/>
          <a:lstStyle/>
          <a:p>
            <a:pPr>
              <a:lnSpc>
                <a:spcPct val="150000"/>
              </a:lnSpc>
            </a:pPr>
            <a:r>
              <a:rPr lang="en-US" altLang="ja-JP" sz="1200" b="1" dirty="0">
                <a:latin typeface="+mn-ea"/>
              </a:rPr>
              <a:t>Non-confidential</a:t>
            </a:r>
            <a:r>
              <a:rPr lang="ja-JP" altLang="en-US" sz="1200" b="1" dirty="0">
                <a:latin typeface="+mn-ea"/>
              </a:rPr>
              <a:t>資料は</a:t>
            </a:r>
            <a:r>
              <a:rPr lang="en-US" altLang="ja-JP" sz="1200" b="1" dirty="0">
                <a:solidFill>
                  <a:srgbClr val="FF0000"/>
                </a:solidFill>
                <a:latin typeface="+mn-ea"/>
              </a:rPr>
              <a:t>WAT-New</a:t>
            </a:r>
            <a:r>
              <a:rPr lang="ja-JP" altLang="en-US" sz="1200" b="1" dirty="0">
                <a:solidFill>
                  <a:srgbClr val="FF0000"/>
                </a:solidFill>
                <a:latin typeface="+mn-ea"/>
              </a:rPr>
              <a:t>参加の大学の先生方</a:t>
            </a:r>
            <a:r>
              <a:rPr lang="ja-JP" altLang="en-US" sz="1200" b="1" dirty="0">
                <a:latin typeface="+mn-ea"/>
              </a:rPr>
              <a:t>が評価する上で使用します。また、企業へ紹介する場合にも使用します。</a:t>
            </a:r>
            <a:endParaRPr lang="en-US" altLang="ja-JP" sz="1200" b="1" dirty="0">
              <a:latin typeface="+mn-ea"/>
            </a:endParaRPr>
          </a:p>
          <a:p>
            <a:pPr>
              <a:lnSpc>
                <a:spcPct val="150000"/>
              </a:lnSpc>
            </a:pPr>
            <a:r>
              <a:rPr lang="ja-JP" altLang="en-US" sz="1200" b="1" dirty="0">
                <a:latin typeface="+mn-ea"/>
              </a:rPr>
              <a:t>記載しないで欲しい情報</a:t>
            </a:r>
            <a:endParaRPr lang="en-US" altLang="ja-JP" sz="1200" b="1" dirty="0">
              <a:latin typeface="+mn-ea"/>
            </a:endParaRPr>
          </a:p>
          <a:p>
            <a:pPr>
              <a:lnSpc>
                <a:spcPct val="150000"/>
              </a:lnSpc>
            </a:pPr>
            <a:r>
              <a:rPr lang="ja-JP" altLang="en-US" sz="1200" b="1" dirty="0">
                <a:latin typeface="+mn-ea"/>
              </a:rPr>
              <a:t>・化合物の構造・詳細な実験条件・スクリーニングライブラリー</a:t>
            </a:r>
            <a:endParaRPr lang="en-US" altLang="ja-JP" sz="1200" b="1" dirty="0">
              <a:latin typeface="+mn-ea"/>
            </a:endParaRPr>
          </a:p>
          <a:p>
            <a:pPr>
              <a:lnSpc>
                <a:spcPct val="150000"/>
              </a:lnSpc>
            </a:pPr>
            <a:r>
              <a:rPr lang="ja-JP" altLang="en-US" sz="1200" b="1" dirty="0">
                <a:latin typeface="+mn-ea"/>
              </a:rPr>
              <a:t>・自身の発表論文名・特許名・自身の氏名・所属　資料の中で大学名を記載している場合がありますがその際には、</a:t>
            </a:r>
            <a:r>
              <a:rPr lang="ja-JP" altLang="en-US" sz="1200" b="1" dirty="0">
                <a:solidFill>
                  <a:srgbClr val="FF0000"/>
                </a:solidFill>
                <a:latin typeface="+mn-ea"/>
              </a:rPr>
              <a:t>当大学</a:t>
            </a:r>
            <a:r>
              <a:rPr lang="ja-JP" altLang="en-US" sz="1200" b="1" dirty="0">
                <a:latin typeface="+mn-ea"/>
              </a:rPr>
              <a:t>としてください</a:t>
            </a:r>
            <a:endParaRPr lang="en-US" altLang="ja-JP" sz="1200" b="1" dirty="0">
              <a:latin typeface="+mn-ea"/>
            </a:endParaRPr>
          </a:p>
          <a:p>
            <a:pPr>
              <a:lnSpc>
                <a:spcPct val="150000"/>
              </a:lnSpc>
            </a:pPr>
            <a:r>
              <a:rPr lang="ja-JP" altLang="en-US" sz="1200" b="1" dirty="0">
                <a:latin typeface="+mn-ea"/>
              </a:rPr>
              <a:t>・</a:t>
            </a:r>
            <a:r>
              <a:rPr lang="ja-JP" altLang="en-US" sz="1200" b="1" dirty="0"/>
              <a:t>省略語は初出での正式名称の記載または注釈の挿入をお願いします</a:t>
            </a:r>
            <a:endParaRPr lang="en-US" altLang="ja-JP" sz="1200" b="1" dirty="0"/>
          </a:p>
          <a:p>
            <a:pPr>
              <a:lnSpc>
                <a:spcPct val="150000"/>
              </a:lnSpc>
            </a:pPr>
            <a:r>
              <a:rPr lang="ja-JP" altLang="en-US" sz="1200" b="1" dirty="0">
                <a:latin typeface="+mn-ea"/>
              </a:rPr>
              <a:t>・ページ数は特に規定しませんが、出来ましたら６ページ程度にまとめてください</a:t>
            </a:r>
            <a:endParaRPr lang="en-US" altLang="ja-JP" sz="1200" b="1" dirty="0"/>
          </a:p>
          <a:p>
            <a:endParaRPr kumimoji="1" lang="ja-JP" altLang="en-US" dirty="0"/>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3647604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800" b="1" i="0" u="none" strike="noStrike" dirty="0">
                <a:solidFill>
                  <a:srgbClr val="000000"/>
                </a:solidFill>
                <a:effectLst/>
                <a:latin typeface="游ゴシック" panose="020B0400000000000000" pitchFamily="50" charset="-128"/>
                <a:ea typeface="游ゴシック" panose="020B0400000000000000" pitchFamily="50" charset="-128"/>
              </a:rPr>
              <a:t>・対象疾患と既存治療法の概要、研究経緯と研究概要、先行技術からの進歩等</a:t>
            </a:r>
            <a:endParaRPr lang="en-US" altLang="ja-JP" sz="1800" b="1" i="0" u="none" strike="noStrike" dirty="0">
              <a:solidFill>
                <a:srgbClr val="000000"/>
              </a:solidFill>
              <a:effectLst/>
              <a:latin typeface="游ゴシック" panose="020B0400000000000000" pitchFamily="50" charset="-128"/>
              <a:ea typeface="游ゴシック" panose="020B0400000000000000" pitchFamily="50" charset="-128"/>
            </a:endParaRPr>
          </a:p>
          <a:p>
            <a:r>
              <a:rPr lang="ja-JP" altLang="en-US" sz="1800" b="1" i="0" u="none" strike="noStrike" dirty="0">
                <a:solidFill>
                  <a:srgbClr val="000000"/>
                </a:solidFill>
                <a:effectLst/>
                <a:latin typeface="游ゴシック" panose="020B0400000000000000" pitchFamily="50" charset="-128"/>
                <a:ea typeface="游ゴシック" panose="020B0400000000000000" pitchFamily="50" charset="-128"/>
              </a:rPr>
              <a:t>・先生の熱意や、課題の定義が理解できる非常に重要な部分だと考えます。</a:t>
            </a:r>
            <a:endParaRPr lang="en-US" altLang="ja-JP" sz="1800" b="1" i="0" u="none" strike="noStrike" dirty="0">
              <a:solidFill>
                <a:srgbClr val="000000"/>
              </a:solidFill>
              <a:effectLst/>
              <a:latin typeface="游ゴシック" panose="020B0400000000000000" pitchFamily="50" charset="-128"/>
              <a:ea typeface="游ゴシック" panose="020B0400000000000000" pitchFamily="50" charset="-128"/>
            </a:endParaRPr>
          </a:p>
          <a:p>
            <a:r>
              <a:rPr lang="ja-JP" altLang="en-US" sz="1800" b="1" i="0" u="none" strike="noStrike" dirty="0">
                <a:solidFill>
                  <a:srgbClr val="000000"/>
                </a:solidFill>
                <a:effectLst/>
                <a:latin typeface="游ゴシック" panose="020B0400000000000000" pitchFamily="50" charset="-128"/>
                <a:ea typeface="游ゴシック" panose="020B0400000000000000" pitchFamily="50" charset="-128"/>
              </a:rPr>
              <a:t>・医療ニーズについての情報は大変有用です。</a:t>
            </a:r>
            <a:endParaRPr lang="en-US" altLang="ja-JP" sz="1800" b="1" i="0" u="none" strike="noStrike" dirty="0">
              <a:solidFill>
                <a:srgbClr val="000000"/>
              </a:solidFill>
              <a:effectLst/>
              <a:latin typeface="游ゴシック" panose="020B0400000000000000" pitchFamily="50" charset="-128"/>
              <a:ea typeface="游ゴシック" panose="020B0400000000000000" pitchFamily="50" charset="-128"/>
            </a:endParaRPr>
          </a:p>
          <a:p>
            <a:r>
              <a:rPr lang="ja-JP" altLang="en-US" sz="1800" b="1" i="0" u="none" strike="noStrike" dirty="0">
                <a:solidFill>
                  <a:srgbClr val="000000"/>
                </a:solidFill>
                <a:effectLst/>
                <a:latin typeface="游ゴシック" panose="020B0400000000000000" pitchFamily="50" charset="-128"/>
                <a:ea typeface="游ゴシック" panose="020B0400000000000000" pitchFamily="50" charset="-128"/>
              </a:rPr>
              <a:t>・この箇所で、研究室の保有技術ノウハウとの整合性も確認しています</a:t>
            </a:r>
            <a:endParaRPr kumimoji="1" lang="ja-JP" altLang="en-US" b="1" dirty="0"/>
          </a:p>
        </p:txBody>
      </p:sp>
      <p:sp>
        <p:nvSpPr>
          <p:cNvPr id="4" name="日付プレースホルダー 3"/>
          <p:cNvSpPr>
            <a:spLocks noGrp="1"/>
          </p:cNvSpPr>
          <p:nvPr>
            <p:ph type="dt" idx="1"/>
          </p:nvPr>
        </p:nvSpPr>
        <p:spPr/>
        <p:txBody>
          <a:bodyPr/>
          <a:lstStyle/>
          <a:p>
            <a:endParaRPr kumimoji="1" lang="ja-JP" altLang="en-US"/>
          </a:p>
        </p:txBody>
      </p:sp>
    </p:spTree>
    <p:extLst>
      <p:ext uri="{BB962C8B-B14F-4D97-AF65-F5344CB8AC3E}">
        <p14:creationId xmlns:p14="http://schemas.microsoft.com/office/powerpoint/2010/main" val="4991194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800" b="1" i="0" u="none" strike="noStrike" dirty="0">
                <a:solidFill>
                  <a:srgbClr val="000000"/>
                </a:solidFill>
                <a:effectLst/>
                <a:latin typeface="游ゴシック" panose="020B0400000000000000" pitchFamily="50" charset="-128"/>
                <a:ea typeface="游ゴシック" panose="020B0400000000000000" pitchFamily="50" charset="-128"/>
              </a:rPr>
              <a:t>作用機序</a:t>
            </a:r>
            <a:r>
              <a:rPr lang="ja-JP" altLang="en-US" dirty="0"/>
              <a:t> </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p>
            <a:r>
              <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rPr>
              <a:t>・作用機序、期待される効果、特徴、適応症で製品のコンセプトを定義します。</a:t>
            </a:r>
            <a:endParaRPr lang="en-US" altLang="ja-JP" dirty="0"/>
          </a:p>
          <a:p>
            <a:r>
              <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rPr>
              <a:t>・作用機序とそれに基づく薬理効果が論理的に理解できることが理想的</a:t>
            </a:r>
            <a:endParaRPr lang="en-US" altLang="ja-JP" dirty="0"/>
          </a:p>
          <a:p>
            <a:r>
              <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rPr>
              <a:t>・既存薬との違いは確認しておきたいです</a:t>
            </a:r>
            <a:endParaRPr lang="en-US" altLang="ja-JP" dirty="0"/>
          </a:p>
          <a:p>
            <a:r>
              <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rPr>
              <a:t>・作用機序は、弊社内での取り組みとの関連を判断しやすいので、可能な範囲で記載いただけるとありがたいです。</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p>
            <a:r>
              <a:rPr lang="ja-JP" altLang="en-US" dirty="0"/>
              <a:t> </a:t>
            </a:r>
            <a:r>
              <a:rPr lang="ja-JP" altLang="en-US" sz="1800" b="1" i="0" u="none" strike="noStrike" dirty="0">
                <a:solidFill>
                  <a:srgbClr val="000000"/>
                </a:solidFill>
                <a:effectLst/>
                <a:latin typeface="游ゴシック" panose="020B0400000000000000" pitchFamily="50" charset="-128"/>
                <a:ea typeface="游ゴシック" panose="020B0400000000000000" pitchFamily="50" charset="-128"/>
              </a:rPr>
              <a:t>効果</a:t>
            </a:r>
            <a:endParaRPr lang="en-US" altLang="ja-JP" sz="1800" b="1" i="0" u="none" strike="noStrike" dirty="0">
              <a:solidFill>
                <a:srgbClr val="000000"/>
              </a:solidFill>
              <a:effectLst/>
              <a:latin typeface="游ゴシック" panose="020B0400000000000000" pitchFamily="50" charset="-128"/>
              <a:ea typeface="游ゴシック" panose="020B0400000000000000" pitchFamily="50" charset="-128"/>
            </a:endParaRPr>
          </a:p>
          <a:p>
            <a:r>
              <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rPr>
              <a:t>・期待される薬効は特徴と併せて最重要（用法用量含む）</a:t>
            </a:r>
            <a:endParaRPr lang="en-US" altLang="ja-JP" dirty="0"/>
          </a:p>
          <a:p>
            <a:r>
              <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rPr>
              <a:t>・特徴や競合品との差別化の項目にも関連しますが、先生のご研究の魅力（どういう薬剤になるのか、先生のアイデアやお考え）が分かるとよいと感じます。</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p>
            <a:r>
              <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rPr>
              <a:t>・作用機序とそれに基づく薬理効果が論理的に理解できることが理想的</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p>
            <a:r>
              <a:rPr lang="ja-JP" altLang="en-US" sz="1800" b="1" i="0" u="none" strike="noStrike" dirty="0">
                <a:solidFill>
                  <a:srgbClr val="000000"/>
                </a:solidFill>
                <a:effectLst/>
                <a:latin typeface="游ゴシック" panose="020B0400000000000000" pitchFamily="50" charset="-128"/>
                <a:ea typeface="游ゴシック" panose="020B0400000000000000" pitchFamily="50" charset="-128"/>
              </a:rPr>
              <a:t>適応症</a:t>
            </a:r>
            <a:r>
              <a:rPr lang="ja-JP" altLang="en-US" dirty="0"/>
              <a:t> </a:t>
            </a:r>
            <a:endParaRPr lang="en-US" altLang="ja-JP" dirty="0"/>
          </a:p>
          <a:p>
            <a:r>
              <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rPr>
              <a:t>・先生方がお考えの適応症とは異なる応用も考えられますが、やはり</a:t>
            </a: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TPP</a:t>
            </a:r>
            <a:r>
              <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rPr>
              <a:t>作成の出発点として重要視します。</a:t>
            </a:r>
            <a:endParaRPr lang="en-US" altLang="ja-JP" dirty="0"/>
          </a:p>
          <a:p>
            <a:r>
              <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rPr>
              <a:t>・初期の出口としてどのような疾患にアプローチできる技術なのか、我々の注目領域と合致するのか確認をするため</a:t>
            </a:r>
            <a:endParaRPr lang="en-US" altLang="ja-JP" dirty="0"/>
          </a:p>
          <a:p>
            <a:r>
              <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rPr>
              <a:t>・適応疾患のどのセグメントを狙ったものかが分かるとなお良いと思います。</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p>
            <a:r>
              <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rPr>
              <a:t>・出来るだけ具体的な臨床ニーズ（対象となる患者の層及び想定患者数を含めて）が分かると嬉しいです。</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p>
            <a:r>
              <a:rPr lang="ja-JP" altLang="en-US" sz="1800" b="1" i="0" u="none" strike="noStrike" dirty="0">
                <a:solidFill>
                  <a:srgbClr val="000000"/>
                </a:solidFill>
                <a:effectLst/>
                <a:latin typeface="游ゴシック" panose="020B0400000000000000" pitchFamily="50" charset="-128"/>
                <a:ea typeface="游ゴシック" panose="020B0400000000000000" pitchFamily="50" charset="-128"/>
              </a:rPr>
              <a:t>差別化</a:t>
            </a:r>
            <a:r>
              <a:rPr lang="ja-JP" altLang="en-US" dirty="0"/>
              <a:t> </a:t>
            </a:r>
            <a:endParaRPr lang="en-US" altLang="ja-JP" dirty="0"/>
          </a:p>
          <a:p>
            <a:r>
              <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rPr>
              <a:t>・先行開発品を含めた競合品との差別化（アカデミアは競合品の調査不足が多い）</a:t>
            </a:r>
            <a:endParaRPr lang="en-US" altLang="ja-JP" dirty="0"/>
          </a:p>
          <a:p>
            <a:r>
              <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rPr>
              <a:t>・差別化も重要なポイントですが、製薬ビジネスや開発品の情報を多くお持ちでない先生に要求することは酷ではないかと思います。</a:t>
            </a:r>
            <a:endParaRPr lang="en-US" altLang="ja-JP" dirty="0"/>
          </a:p>
          <a:p>
            <a:r>
              <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rPr>
              <a:t>・先生が競合となる研究を認識して進められているのかが重要ですので、ご記載いただけると評価に役立ちます</a:t>
            </a:r>
            <a:endParaRPr lang="en-US" altLang="ja-JP" dirty="0"/>
          </a:p>
          <a:p>
            <a:r>
              <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rPr>
              <a:t>・既存治療で達成できないようなメリットがあるか確認するため</a:t>
            </a:r>
            <a:endParaRPr lang="en-US" altLang="ja-JP" dirty="0"/>
          </a:p>
          <a:p>
            <a:r>
              <a:rPr lang="ja-JP" altLang="en-US" sz="1800" b="1" i="0" u="none" strike="noStrike" dirty="0">
                <a:solidFill>
                  <a:srgbClr val="000000"/>
                </a:solidFill>
                <a:effectLst/>
                <a:latin typeface="游ゴシック" panose="020B0400000000000000" pitchFamily="50" charset="-128"/>
                <a:ea typeface="游ゴシック" panose="020B0400000000000000" pitchFamily="50" charset="-128"/>
              </a:rPr>
              <a:t>特徴</a:t>
            </a:r>
            <a:r>
              <a:rPr lang="ja-JP" altLang="en-US" dirty="0"/>
              <a:t> </a:t>
            </a:r>
            <a:endParaRPr lang="en-US" altLang="ja-JP" dirty="0"/>
          </a:p>
          <a:p>
            <a:r>
              <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rPr>
              <a:t>・薬剤の特徴は明確に主張すべき（対処療法ではなく根本治療、疾患修飾薬など）</a:t>
            </a:r>
            <a:endParaRPr lang="en-US" altLang="ja-JP" dirty="0"/>
          </a:p>
        </p:txBody>
      </p:sp>
      <p:sp>
        <p:nvSpPr>
          <p:cNvPr id="4" name="日付プレースホルダー 3"/>
          <p:cNvSpPr>
            <a:spLocks noGrp="1"/>
          </p:cNvSpPr>
          <p:nvPr>
            <p:ph type="dt" idx="1"/>
          </p:nvPr>
        </p:nvSpPr>
        <p:spPr/>
        <p:txBody>
          <a:bodyPr/>
          <a:lstStyle/>
          <a:p>
            <a:endParaRPr kumimoji="1" lang="ja-JP" altLang="en-US"/>
          </a:p>
        </p:txBody>
      </p:sp>
    </p:spTree>
    <p:extLst>
      <p:ext uri="{BB962C8B-B14F-4D97-AF65-F5344CB8AC3E}">
        <p14:creationId xmlns:p14="http://schemas.microsoft.com/office/powerpoint/2010/main" val="2241482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52513" y="1304925"/>
            <a:ext cx="4471987" cy="3354388"/>
          </a:xfrm>
        </p:spPr>
      </p:sp>
      <p:sp>
        <p:nvSpPr>
          <p:cNvPr id="3" name="ノート プレースホルダー 2"/>
          <p:cNvSpPr>
            <a:spLocks noGrp="1"/>
          </p:cNvSpPr>
          <p:nvPr>
            <p:ph type="body" idx="1"/>
          </p:nvPr>
        </p:nvSpPr>
        <p:spPr/>
        <p:txBody>
          <a:bodyPr/>
          <a:lstStyle/>
          <a:p>
            <a:r>
              <a:rPr lang="en-US" altLang="ja-JP" sz="1800" b="1" i="0" u="none" strike="noStrike" dirty="0">
                <a:solidFill>
                  <a:srgbClr val="000000"/>
                </a:solidFill>
                <a:effectLst/>
                <a:latin typeface="游ゴシック" panose="020B0400000000000000" pitchFamily="50" charset="-128"/>
                <a:ea typeface="游ゴシック" panose="020B0400000000000000" pitchFamily="50" charset="-128"/>
              </a:rPr>
              <a:t>in vivo</a:t>
            </a:r>
            <a:r>
              <a:rPr lang="ja-JP" altLang="en-US" sz="1800" b="1" i="0" u="none" strike="noStrike" dirty="0">
                <a:solidFill>
                  <a:srgbClr val="000000"/>
                </a:solidFill>
                <a:effectLst/>
                <a:latin typeface="游ゴシック" panose="020B0400000000000000" pitchFamily="50" charset="-128"/>
                <a:ea typeface="游ゴシック" panose="020B0400000000000000" pitchFamily="50" charset="-128"/>
              </a:rPr>
              <a:t>の薬効データについては、ほとんどの企業が最重要項目に挙げている。</a:t>
            </a:r>
            <a:r>
              <a:rPr lang="en-US" altLang="ja-JP" sz="1800" b="1" i="0" u="none" strike="noStrike" dirty="0">
                <a:solidFill>
                  <a:srgbClr val="000000"/>
                </a:solidFill>
                <a:effectLst/>
                <a:latin typeface="游ゴシック" panose="020B0400000000000000" pitchFamily="50" charset="-128"/>
                <a:ea typeface="游ゴシック" panose="020B0400000000000000" pitchFamily="50" charset="-128"/>
              </a:rPr>
              <a:t>in vivo</a:t>
            </a:r>
            <a:r>
              <a:rPr lang="ja-JP" altLang="en-US" sz="1800" b="1" i="0" u="none" strike="noStrike" dirty="0">
                <a:solidFill>
                  <a:srgbClr val="000000"/>
                </a:solidFill>
                <a:effectLst/>
                <a:latin typeface="游ゴシック" panose="020B0400000000000000" pitchFamily="50" charset="-128"/>
                <a:ea typeface="游ゴシック" panose="020B0400000000000000" pitchFamily="50" charset="-128"/>
              </a:rPr>
              <a:t>での効果が出ているとシーズの実用性の判断材料となる。</a:t>
            </a:r>
          </a:p>
          <a:p>
            <a:r>
              <a:rPr lang="en-US" altLang="ja-JP" sz="1800" b="1" i="0" u="none" strike="noStrike" dirty="0">
                <a:solidFill>
                  <a:srgbClr val="000000"/>
                </a:solidFill>
                <a:effectLst/>
                <a:latin typeface="游ゴシック" panose="020B0400000000000000" pitchFamily="50" charset="-128"/>
                <a:ea typeface="游ゴシック" panose="020B0400000000000000" pitchFamily="50" charset="-128"/>
              </a:rPr>
              <a:t>in vitro</a:t>
            </a:r>
            <a:r>
              <a:rPr lang="ja-JP" altLang="en-US" sz="1800" b="1" i="0" u="none" strike="noStrike" dirty="0">
                <a:solidFill>
                  <a:srgbClr val="000000"/>
                </a:solidFill>
                <a:effectLst/>
                <a:latin typeface="游ゴシック" panose="020B0400000000000000" pitchFamily="50" charset="-128"/>
                <a:ea typeface="游ゴシック" panose="020B0400000000000000" pitchFamily="50" charset="-128"/>
              </a:rPr>
              <a:t>の薬効データについては、基本的な作用機序仮説が確認できているか、今後の研究実行性の判断材料となる。競合品がある場合には、比較も必要。</a:t>
            </a:r>
          </a:p>
          <a:p>
            <a:r>
              <a:rPr lang="ja-JP" altLang="en-US" sz="1800" b="1" i="0" u="none" strike="noStrike" dirty="0">
                <a:solidFill>
                  <a:srgbClr val="000000"/>
                </a:solidFill>
                <a:effectLst/>
                <a:latin typeface="游ゴシック" panose="020B0400000000000000" pitchFamily="50" charset="-128"/>
                <a:ea typeface="游ゴシック" panose="020B0400000000000000" pitchFamily="50" charset="-128"/>
              </a:rPr>
              <a:t>動物を用いた予備的な毒性試験は重要であるが、初期の段階ではそれほど重要ではない。</a:t>
            </a:r>
          </a:p>
          <a:p>
            <a:endParaRPr lang="en-US" altLang="ja-JP" sz="1800" b="1" i="0" u="none" strike="noStrike" dirty="0">
              <a:solidFill>
                <a:srgbClr val="000000"/>
              </a:solidFill>
              <a:effectLst/>
              <a:latin typeface="游ゴシック" panose="020B0400000000000000" pitchFamily="50" charset="-128"/>
              <a:ea typeface="游ゴシック" panose="020B0400000000000000" pitchFamily="50" charset="-128"/>
            </a:endParaRPr>
          </a:p>
          <a:p>
            <a:r>
              <a:rPr lang="en-US" altLang="ja-JP" sz="1800" b="1" i="0" u="none" strike="noStrike" dirty="0">
                <a:solidFill>
                  <a:srgbClr val="000000"/>
                </a:solidFill>
                <a:effectLst/>
                <a:latin typeface="游ゴシック" panose="020B0400000000000000" pitchFamily="50" charset="-128"/>
                <a:ea typeface="游ゴシック" panose="020B0400000000000000" pitchFamily="50" charset="-128"/>
              </a:rPr>
              <a:t>in vivo</a:t>
            </a:r>
            <a:r>
              <a:rPr lang="ja-JP" altLang="en-US" dirty="0"/>
              <a:t> </a:t>
            </a:r>
            <a:endParaRPr lang="en-US" altLang="ja-JP" dirty="0"/>
          </a:p>
          <a:p>
            <a:r>
              <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in vivo</a:t>
            </a:r>
            <a:r>
              <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rPr>
              <a:t>での効果が出ているとシーズの実用性の判断材料となる</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p>
            <a:r>
              <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rPr>
              <a:t>・有効性に加えて安全性も加味した治療コンセプトをデータで説明するに際して、</a:t>
            </a: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vitro</a:t>
            </a:r>
            <a:r>
              <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rPr>
              <a:t>のデータはもちろん重要ですが、生体でもそれが反映されるかという点で</a:t>
            </a: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vivo</a:t>
            </a:r>
            <a:r>
              <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rPr>
              <a:t>のデータもないと説得力が乏しいと思います。</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p>
            <a:r>
              <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rPr>
              <a:t>・疾患モデルでの薬効比較データに加え、用量依存性や薬物動態のデータがあるとよい。</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p>
            <a:r>
              <a:rPr lang="en-US" altLang="ja-JP" sz="1800" b="1" i="0" u="none" strike="noStrike" dirty="0">
                <a:solidFill>
                  <a:srgbClr val="000000"/>
                </a:solidFill>
                <a:effectLst/>
                <a:latin typeface="游ゴシック" panose="020B0400000000000000" pitchFamily="50" charset="-128"/>
                <a:ea typeface="游ゴシック" panose="020B0400000000000000" pitchFamily="50" charset="-128"/>
              </a:rPr>
              <a:t>in vitro</a:t>
            </a:r>
            <a:r>
              <a:rPr lang="ja-JP" altLang="en-US" dirty="0"/>
              <a:t> </a:t>
            </a:r>
            <a:endParaRPr lang="en-US" altLang="ja-JP" dirty="0"/>
          </a:p>
          <a:p>
            <a:r>
              <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rPr>
              <a:t>・競合品との比較は、競合品がある場合には必要です。しかし、共同研究実施の中で取得してもいいかもしれません。</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p>
            <a:r>
              <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rPr>
              <a:t>・基本的な作用機序仮説が確認できているか、今後の研究実行性の判断材料となる</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p>
            <a:r>
              <a:rPr lang="ja-JP" altLang="en-US" sz="1800" b="1" i="0" u="none" strike="noStrike" dirty="0">
                <a:solidFill>
                  <a:srgbClr val="000000"/>
                </a:solidFill>
                <a:effectLst/>
                <a:latin typeface="游ゴシック" panose="020B0400000000000000" pitchFamily="50" charset="-128"/>
                <a:ea typeface="游ゴシック" panose="020B0400000000000000" pitchFamily="50" charset="-128"/>
              </a:rPr>
              <a:t>毒性試験</a:t>
            </a:r>
            <a:r>
              <a:rPr lang="ja-JP" altLang="en-US" dirty="0"/>
              <a:t> </a:t>
            </a:r>
            <a:endParaRPr lang="en-US" altLang="ja-JP" dirty="0"/>
          </a:p>
          <a:p>
            <a:r>
              <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rPr>
              <a:t>・安全性上の大きな懸念がないか確認が出来ると評価材料となる</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p>
            <a:r>
              <a:rPr lang="ja-JP" altLang="en-US" sz="1800" b="1" i="0" u="none" strike="noStrike" dirty="0">
                <a:solidFill>
                  <a:srgbClr val="000000"/>
                </a:solidFill>
                <a:effectLst/>
                <a:latin typeface="游ゴシック" panose="020B0400000000000000" pitchFamily="50" charset="-128"/>
                <a:ea typeface="游ゴシック" panose="020B0400000000000000" pitchFamily="50" charset="-128"/>
              </a:rPr>
              <a:t>細胞毒性</a:t>
            </a:r>
            <a:r>
              <a:rPr lang="ja-JP" altLang="en-US" dirty="0"/>
              <a:t> </a:t>
            </a:r>
            <a:endParaRPr lang="en-US" altLang="ja-JP" dirty="0"/>
          </a:p>
          <a:p>
            <a:r>
              <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rPr>
              <a:t>・どの程度毒性をケアするべきかは標的疾患や治療アプローチによって異なりますので、状況によると考えます。</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p>
            <a:r>
              <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rPr>
              <a:t>・薬理効果が発現する濃度域が細胞毒性と十分乖離していることを確認することが重要</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273974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52513" y="1304925"/>
            <a:ext cx="4471987" cy="3354388"/>
          </a:xfrm>
        </p:spPr>
      </p:sp>
      <p:sp>
        <p:nvSpPr>
          <p:cNvPr id="3" name="ノート プレースホルダー 2"/>
          <p:cNvSpPr>
            <a:spLocks noGrp="1"/>
          </p:cNvSpPr>
          <p:nvPr>
            <p:ph type="body" idx="1"/>
          </p:nvPr>
        </p:nvSpPr>
        <p:spPr/>
        <p: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・共同研究で製薬企業に求めること</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游ゴシック" panose="020B0400000000000000" pitchFamily="50" charset="-128"/>
                <a:ea typeface="+mn-ea"/>
              </a:rPr>
              <a:t>・共同研究あるいは企業側への要望</a:t>
            </a:r>
            <a:endParaRPr lang="en-US" altLang="ja-JP" sz="1200" b="0" i="0" u="none" strike="noStrike" dirty="0">
              <a:solidFill>
                <a:srgbClr val="000000"/>
              </a:solidFill>
              <a:effectLst/>
              <a:latin typeface="游ゴシック" panose="020B0400000000000000" pitchFamily="50" charset="-128"/>
              <a:ea typeface="+mn-ea"/>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游ゴシック" panose="020B0400000000000000" pitchFamily="50" charset="-128"/>
                <a:ea typeface="+mn-ea"/>
              </a:rPr>
              <a:t>・現状の課題と、企業に求めるものを示していただけると良いかもしれません。</a:t>
            </a:r>
            <a:endParaRPr lang="en-US" altLang="ja-JP" sz="1200" b="0" i="0" u="none" strike="noStrike" dirty="0">
              <a:solidFill>
                <a:srgbClr val="000000"/>
              </a:solidFill>
              <a:effectLst/>
              <a:latin typeface="游ゴシック" panose="020B0400000000000000" pitchFamily="50" charset="-128"/>
              <a:ea typeface="+mn-ea"/>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游ゴシック" panose="020B0400000000000000" pitchFamily="50" charset="-128"/>
                <a:ea typeface="+mn-ea"/>
              </a:rPr>
              <a:t>・企業にサポートを希望する</a:t>
            </a:r>
            <a:r>
              <a:rPr lang="en-US" altLang="ja-JP" sz="1200" b="0" i="0" u="none" strike="noStrike" dirty="0">
                <a:solidFill>
                  <a:srgbClr val="000000"/>
                </a:solidFill>
                <a:effectLst/>
                <a:latin typeface="游ゴシック" panose="020B0400000000000000" pitchFamily="50" charset="-128"/>
                <a:ea typeface="+mn-ea"/>
              </a:rPr>
              <a:t>capability</a:t>
            </a:r>
            <a:r>
              <a:rPr lang="ja-JP" altLang="en-US" sz="1200" b="0" i="0" u="none" strike="noStrike" dirty="0">
                <a:solidFill>
                  <a:srgbClr val="000000"/>
                </a:solidFill>
                <a:effectLst/>
                <a:latin typeface="游ゴシック" panose="020B0400000000000000" pitchFamily="50" charset="-128"/>
                <a:ea typeface="+mn-ea"/>
              </a:rPr>
              <a:t>（データ取得を目的としたもので先生の</a:t>
            </a:r>
            <a:r>
              <a:rPr lang="en-US" altLang="ja-JP" sz="1200" b="0" i="0" u="none" strike="noStrike" dirty="0">
                <a:solidFill>
                  <a:srgbClr val="000000"/>
                </a:solidFill>
                <a:effectLst/>
                <a:latin typeface="游ゴシック" panose="020B0400000000000000" pitchFamily="50" charset="-128"/>
                <a:ea typeface="+mn-ea"/>
              </a:rPr>
              <a:t>capability</a:t>
            </a:r>
            <a:r>
              <a:rPr lang="ja-JP" altLang="en-US" sz="1200" b="0" i="0" u="none" strike="noStrike" dirty="0">
                <a:solidFill>
                  <a:srgbClr val="000000"/>
                </a:solidFill>
                <a:effectLst/>
                <a:latin typeface="游ゴシック" panose="020B0400000000000000" pitchFamily="50" charset="-128"/>
                <a:ea typeface="+mn-ea"/>
              </a:rPr>
              <a:t>ではデータの取得が困難な課題）</a:t>
            </a:r>
          </a:p>
          <a:p>
            <a:endParaRPr kumimoji="1" lang="ja-JP" altLang="en-US" dirty="0"/>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3283761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6829" y="1097280"/>
            <a:ext cx="7886700" cy="510139"/>
          </a:xfrm>
        </p:spPr>
        <p:txBody>
          <a:bodyPr anchor="b">
            <a:normAutofit/>
          </a:bodyPr>
          <a:lstStyle>
            <a:lvl1pPr>
              <a:defRPr sz="3200"/>
            </a:lvl1pPr>
          </a:lstStyle>
          <a:p>
            <a:r>
              <a:rPr lang="ja-JP" altLang="en-US" dirty="0"/>
              <a:t>課題名</a:t>
            </a:r>
            <a:br>
              <a:rPr lang="en-US" altLang="ja-JP" dirty="0"/>
            </a:br>
            <a:r>
              <a:rPr lang="ja-JP" altLang="en-US" dirty="0"/>
              <a:t>英語課題名を併記してください。</a:t>
            </a:r>
            <a:endParaRPr lang="en-US" dirty="0"/>
          </a:p>
        </p:txBody>
      </p:sp>
      <p:sp>
        <p:nvSpPr>
          <p:cNvPr id="3" name="Text Placeholder 2"/>
          <p:cNvSpPr>
            <a:spLocks noGrp="1"/>
          </p:cNvSpPr>
          <p:nvPr>
            <p:ph type="body" idx="1" hasCustomPrompt="1"/>
          </p:nvPr>
        </p:nvSpPr>
        <p:spPr>
          <a:xfrm>
            <a:off x="676829" y="4837264"/>
            <a:ext cx="7886700" cy="447005"/>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所属</a:t>
            </a:r>
            <a:r>
              <a:rPr lang="ja-JP" altLang="en-US"/>
              <a:t>と氏名（本項目は企業送付時に削除致します）</a:t>
            </a:r>
            <a:endParaRPr lang="ja-JP" altLang="en-US" dirty="0"/>
          </a:p>
        </p:txBody>
      </p:sp>
      <p:sp>
        <p:nvSpPr>
          <p:cNvPr id="7" name="Text Placeholder 2"/>
          <p:cNvSpPr>
            <a:spLocks noGrp="1"/>
          </p:cNvSpPr>
          <p:nvPr>
            <p:ph type="body" idx="13" hasCustomPrompt="1"/>
          </p:nvPr>
        </p:nvSpPr>
        <p:spPr>
          <a:xfrm>
            <a:off x="676829" y="2999907"/>
            <a:ext cx="7886700" cy="431499"/>
          </a:xfrm>
        </p:spPr>
        <p:txBody>
          <a:bodyPr/>
          <a:lstStyle>
            <a:lvl1pPr marL="0" indent="0">
              <a:buNone/>
              <a:defRPr sz="24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開発物名（例：　</a:t>
            </a:r>
            <a:r>
              <a:rPr lang="en-US" altLang="ja-JP" dirty="0"/>
              <a:t>Protein Kinase X Inhibitor</a:t>
            </a:r>
            <a:r>
              <a:rPr lang="ja-JP" altLang="en-US" dirty="0"/>
              <a:t>）</a:t>
            </a:r>
          </a:p>
        </p:txBody>
      </p:sp>
    </p:spTree>
    <p:extLst>
      <p:ext uri="{BB962C8B-B14F-4D97-AF65-F5344CB8AC3E}">
        <p14:creationId xmlns:p14="http://schemas.microsoft.com/office/powerpoint/2010/main" val="1678447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対象疾患と研究背景">
    <p:spTree>
      <p:nvGrpSpPr>
        <p:cNvPr id="1" name=""/>
        <p:cNvGrpSpPr/>
        <p:nvPr/>
      </p:nvGrpSpPr>
      <p:grpSpPr>
        <a:xfrm>
          <a:off x="0" y="0"/>
          <a:ext cx="0" cy="0"/>
          <a:chOff x="0" y="0"/>
          <a:chExt cx="0" cy="0"/>
        </a:xfrm>
      </p:grpSpPr>
      <p:sp>
        <p:nvSpPr>
          <p:cNvPr id="6" name="タイトル 1"/>
          <p:cNvSpPr>
            <a:spLocks noGrp="1"/>
          </p:cNvSpPr>
          <p:nvPr>
            <p:ph type="title" hasCustomPrompt="1"/>
          </p:nvPr>
        </p:nvSpPr>
        <p:spPr>
          <a:xfrm>
            <a:off x="755576" y="6237312"/>
            <a:ext cx="8280920" cy="424145"/>
          </a:xfrm>
        </p:spPr>
        <p:txBody>
          <a:bodyPr>
            <a:noAutofit/>
          </a:bodyPr>
          <a:lstStyle>
            <a:lvl1pPr>
              <a:defRPr sz="2400"/>
            </a:lvl1pPr>
          </a:lstStyle>
          <a:p>
            <a:r>
              <a:rPr kumimoji="1" lang="ja-JP" altLang="en-US" dirty="0"/>
              <a:t>研究開発の背景について、対象疾患名を含めスライド</a:t>
            </a:r>
            <a:r>
              <a:rPr kumimoji="1" lang="en-US" altLang="ja-JP" dirty="0"/>
              <a:t>1</a:t>
            </a:r>
            <a:r>
              <a:rPr kumimoji="1" lang="ja-JP" altLang="en-US" dirty="0"/>
              <a:t>枚以内で記載してください。</a:t>
            </a:r>
          </a:p>
        </p:txBody>
      </p:sp>
    </p:spTree>
    <p:extLst>
      <p:ext uri="{BB962C8B-B14F-4D97-AF65-F5344CB8AC3E}">
        <p14:creationId xmlns:p14="http://schemas.microsoft.com/office/powerpoint/2010/main" val="2225534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開発コンセプト">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755576" y="6237312"/>
            <a:ext cx="7634637" cy="424145"/>
          </a:xfrm>
        </p:spPr>
        <p:txBody>
          <a:bodyPr>
            <a:noAutofit/>
          </a:bodyPr>
          <a:lstStyle>
            <a:lvl1pPr>
              <a:defRPr sz="2400"/>
            </a:lvl1pPr>
          </a:lstStyle>
          <a:p>
            <a:r>
              <a:rPr kumimoji="1" lang="ja-JP" altLang="en-US" dirty="0"/>
              <a:t>開発コンセプトまたは仮説、予想される作用機序についてスライド</a:t>
            </a:r>
            <a:r>
              <a:rPr kumimoji="1" lang="en-US" altLang="ja-JP" dirty="0"/>
              <a:t>1</a:t>
            </a:r>
            <a:r>
              <a:rPr kumimoji="1" lang="ja-JP" altLang="en-US" dirty="0"/>
              <a:t>枚以内で記載してください。</a:t>
            </a:r>
          </a:p>
        </p:txBody>
      </p:sp>
    </p:spTree>
    <p:extLst>
      <p:ext uri="{BB962C8B-B14F-4D97-AF65-F5344CB8AC3E}">
        <p14:creationId xmlns:p14="http://schemas.microsoft.com/office/powerpoint/2010/main" val="1837082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 vitro有効性">
    <p:spTree>
      <p:nvGrpSpPr>
        <p:cNvPr id="1" name=""/>
        <p:cNvGrpSpPr/>
        <p:nvPr/>
      </p:nvGrpSpPr>
      <p:grpSpPr>
        <a:xfrm>
          <a:off x="0" y="0"/>
          <a:ext cx="0" cy="0"/>
          <a:chOff x="0" y="0"/>
          <a:chExt cx="0" cy="0"/>
        </a:xfrm>
      </p:grpSpPr>
      <p:sp>
        <p:nvSpPr>
          <p:cNvPr id="9" name="タイトル 1"/>
          <p:cNvSpPr>
            <a:spLocks noGrp="1"/>
          </p:cNvSpPr>
          <p:nvPr>
            <p:ph type="title" hasCustomPrompt="1"/>
          </p:nvPr>
        </p:nvSpPr>
        <p:spPr>
          <a:xfrm>
            <a:off x="611560" y="6021288"/>
            <a:ext cx="7776864" cy="424145"/>
          </a:xfrm>
        </p:spPr>
        <p:txBody>
          <a:bodyPr>
            <a:noAutofit/>
          </a:bodyPr>
          <a:lstStyle>
            <a:lvl1pPr>
              <a:defRPr sz="2400" baseline="0"/>
            </a:lvl1pPr>
          </a:lstStyle>
          <a:p>
            <a:r>
              <a:rPr kumimoji="1" lang="en-US" altLang="ja-JP" sz="2400" dirty="0"/>
              <a:t>vitro</a:t>
            </a:r>
            <a:r>
              <a:rPr kumimoji="1" lang="ja-JP" altLang="en-US" sz="2400" dirty="0" err="1"/>
              <a:t>での</a:t>
            </a:r>
            <a:r>
              <a:rPr kumimoji="1" lang="ja-JP" altLang="en-US" sz="2400" dirty="0"/>
              <a:t>有効性に関するデータがあれば記載してください。</a:t>
            </a:r>
            <a:br>
              <a:rPr kumimoji="1" lang="en-US" altLang="ja-JP" sz="2400" dirty="0"/>
            </a:br>
            <a:r>
              <a:rPr kumimoji="1" lang="ja-JP" altLang="en-US" sz="2400" dirty="0"/>
              <a:t>（創薬基盤技術を提案される場合は、従来の技術との優位性について記載してください）</a:t>
            </a:r>
            <a:endParaRPr lang="ja-JP" altLang="en-US" sz="2400" dirty="0"/>
          </a:p>
        </p:txBody>
      </p:sp>
    </p:spTree>
    <p:extLst>
      <p:ext uri="{BB962C8B-B14F-4D97-AF65-F5344CB8AC3E}">
        <p14:creationId xmlns:p14="http://schemas.microsoft.com/office/powerpoint/2010/main" val="284103946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 vivo有効性">
    <p:spTree>
      <p:nvGrpSpPr>
        <p:cNvPr id="1" name=""/>
        <p:cNvGrpSpPr/>
        <p:nvPr/>
      </p:nvGrpSpPr>
      <p:grpSpPr>
        <a:xfrm>
          <a:off x="0" y="0"/>
          <a:ext cx="0" cy="0"/>
          <a:chOff x="0" y="0"/>
          <a:chExt cx="0" cy="0"/>
        </a:xfrm>
      </p:grpSpPr>
      <p:sp>
        <p:nvSpPr>
          <p:cNvPr id="9" name="タイトル 1"/>
          <p:cNvSpPr>
            <a:spLocks noGrp="1"/>
          </p:cNvSpPr>
          <p:nvPr>
            <p:ph type="title" hasCustomPrompt="1"/>
          </p:nvPr>
        </p:nvSpPr>
        <p:spPr>
          <a:xfrm>
            <a:off x="827584" y="6309320"/>
            <a:ext cx="8136904" cy="424145"/>
          </a:xfrm>
        </p:spPr>
        <p:txBody>
          <a:bodyPr>
            <a:noAutofit/>
          </a:bodyPr>
          <a:lstStyle>
            <a:lvl1pPr>
              <a:defRPr sz="2400"/>
            </a:lvl1pPr>
          </a:lstStyle>
          <a:p>
            <a:r>
              <a:rPr kumimoji="1" lang="en-US" altLang="ja-JP" sz="2400" dirty="0"/>
              <a:t>vivo</a:t>
            </a:r>
            <a:r>
              <a:rPr kumimoji="1" lang="ja-JP" altLang="en-US" sz="2400" dirty="0" err="1"/>
              <a:t>での</a:t>
            </a:r>
            <a:r>
              <a:rPr kumimoji="1" lang="ja-JP" altLang="en-US" sz="2400" dirty="0"/>
              <a:t>有効性に関するデータがあれば記載してください。</a:t>
            </a:r>
            <a:endParaRPr lang="ja-JP" altLang="en-US" sz="2400" dirty="0"/>
          </a:p>
        </p:txBody>
      </p:sp>
    </p:spTree>
    <p:extLst>
      <p:ext uri="{BB962C8B-B14F-4D97-AF65-F5344CB8AC3E}">
        <p14:creationId xmlns:p14="http://schemas.microsoft.com/office/powerpoint/2010/main" val="2926259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毒性">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475656" y="6237312"/>
            <a:ext cx="6336704" cy="543594"/>
          </a:xfrm>
        </p:spPr>
        <p:txBody>
          <a:bodyPr>
            <a:normAutofit/>
          </a:bodyPr>
          <a:lstStyle>
            <a:lvl1pPr>
              <a:defRPr sz="2400"/>
            </a:lvl1pPr>
          </a:lstStyle>
          <a:p>
            <a:r>
              <a:rPr kumimoji="1" lang="ja-JP" altLang="en-US" dirty="0"/>
              <a:t>毒性に関するデータがあれば記載してください。</a:t>
            </a:r>
          </a:p>
        </p:txBody>
      </p:sp>
    </p:spTree>
    <p:extLst>
      <p:ext uri="{BB962C8B-B14F-4D97-AF65-F5344CB8AC3E}">
        <p14:creationId xmlns:p14="http://schemas.microsoft.com/office/powerpoint/2010/main" val="3128071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lanned">
    <p:spTree>
      <p:nvGrpSpPr>
        <p:cNvPr id="1" name=""/>
        <p:cNvGrpSpPr/>
        <p:nvPr/>
      </p:nvGrpSpPr>
      <p:grpSpPr>
        <a:xfrm>
          <a:off x="0" y="0"/>
          <a:ext cx="0" cy="0"/>
          <a:chOff x="0" y="0"/>
          <a:chExt cx="0" cy="0"/>
        </a:xfrm>
      </p:grpSpPr>
      <p:sp>
        <p:nvSpPr>
          <p:cNvPr id="6" name="タイトル 1"/>
          <p:cNvSpPr>
            <a:spLocks noGrp="1"/>
          </p:cNvSpPr>
          <p:nvPr>
            <p:ph type="title" hasCustomPrompt="1"/>
          </p:nvPr>
        </p:nvSpPr>
        <p:spPr>
          <a:xfrm>
            <a:off x="1187624" y="6165304"/>
            <a:ext cx="6840760" cy="543594"/>
          </a:xfrm>
        </p:spPr>
        <p:txBody>
          <a:bodyPr>
            <a:normAutofit/>
          </a:bodyPr>
          <a:lstStyle>
            <a:lvl1pPr>
              <a:defRPr sz="2400"/>
            </a:lvl1pPr>
          </a:lstStyle>
          <a:p>
            <a:r>
              <a:rPr kumimoji="1" lang="ja-JP" altLang="en-US" dirty="0"/>
              <a:t>今後</a:t>
            </a:r>
            <a:r>
              <a:rPr kumimoji="1" lang="en-US" altLang="ja-JP" dirty="0"/>
              <a:t>2</a:t>
            </a:r>
            <a:r>
              <a:rPr kumimoji="1" lang="ja-JP" altLang="en-US" dirty="0"/>
              <a:t>年間で実施予定の試験とスケジュールを記載してください。</a:t>
            </a:r>
          </a:p>
        </p:txBody>
      </p:sp>
    </p:spTree>
    <p:extLst>
      <p:ext uri="{BB962C8B-B14F-4D97-AF65-F5344CB8AC3E}">
        <p14:creationId xmlns:p14="http://schemas.microsoft.com/office/powerpoint/2010/main" val="4268375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8F31A35-8FFC-4BF4-B1DA-7F4A876F149A}" type="datetimeFigureOut">
              <a:rPr kumimoji="1" lang="ja-JP" altLang="en-US" smtClean="0"/>
              <a:t>2023/8/1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015E184-098D-4F82-854D-0DFF706047DA}" type="slidenum">
              <a:rPr kumimoji="1" lang="ja-JP" altLang="en-US" smtClean="0"/>
              <a:t>‹#›</a:t>
            </a:fld>
            <a:endParaRPr kumimoji="1" lang="ja-JP" altLang="en-US"/>
          </a:p>
        </p:txBody>
      </p:sp>
    </p:spTree>
    <p:extLst>
      <p:ext uri="{BB962C8B-B14F-4D97-AF65-F5344CB8AC3E}">
        <p14:creationId xmlns:p14="http://schemas.microsoft.com/office/powerpoint/2010/main" val="3032024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latin typeface="ＭＳ Ｐゴシック" panose="020B0600070205080204" pitchFamily="50" charset="-128"/>
                <a:ea typeface="ＭＳ Ｐゴシック" panose="020B0600070205080204" pitchFamily="50" charset="-128"/>
              </a:defRPr>
            </a:lvl1pPr>
          </a:lstStyle>
          <a:p>
            <a:fld id="{96474843-356D-48E8-A01C-F0A64A711A26}" type="datetimeFigureOut">
              <a:rPr lang="ja-JP" altLang="en-US" smtClean="0"/>
              <a:pPr/>
              <a:t>2023/8/1</a:t>
            </a:fld>
            <a:endParaRPr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latin typeface="ＭＳ Ｐゴシック" panose="020B0600070205080204" pitchFamily="50" charset="-128"/>
                <a:ea typeface="ＭＳ Ｐゴシック" panose="020B0600070205080204" pitchFamily="50" charset="-128"/>
              </a:defRPr>
            </a:lvl1pPr>
          </a:lstStyle>
          <a:p>
            <a:endParaRPr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latin typeface="ＭＳ Ｐゴシック" panose="020B0600070205080204" pitchFamily="50" charset="-128"/>
                <a:ea typeface="ＭＳ Ｐゴシック" panose="020B0600070205080204" pitchFamily="50" charset="-128"/>
              </a:defRPr>
            </a:lvl1pPr>
          </a:lstStyle>
          <a:p>
            <a:fld id="{557A7A3B-2D82-4F9B-878C-3499D9D8F32A}" type="slidenum">
              <a:rPr lang="ja-JP" altLang="en-US" smtClean="0"/>
              <a:pPr/>
              <a:t>‹#›</a:t>
            </a:fld>
            <a:endParaRPr lang="ja-JP" altLang="en-US" dirty="0"/>
          </a:p>
        </p:txBody>
      </p:sp>
    </p:spTree>
    <p:extLst>
      <p:ext uri="{BB962C8B-B14F-4D97-AF65-F5344CB8AC3E}">
        <p14:creationId xmlns:p14="http://schemas.microsoft.com/office/powerpoint/2010/main" val="3028123191"/>
      </p:ext>
    </p:extLst>
  </p:cSld>
  <p:clrMap bg1="lt1" tx1="dk1" bg2="lt2" tx2="dk2" accent1="accent1" accent2="accent2" accent3="accent3" accent4="accent4" accent5="accent5" accent6="accent6" hlink="hlink" folHlink="folHlink"/>
  <p:sldLayoutIdLst>
    <p:sldLayoutId id="2147483663" r:id="rId1"/>
    <p:sldLayoutId id="2147483675" r:id="rId2"/>
    <p:sldLayoutId id="2147483672" r:id="rId3"/>
    <p:sldLayoutId id="2147483666" r:id="rId4"/>
    <p:sldLayoutId id="2147483668" r:id="rId5"/>
    <p:sldLayoutId id="2147483673" r:id="rId6"/>
    <p:sldLayoutId id="2147483674" r:id="rId7"/>
    <p:sldLayoutId id="2147483676" r:id="rId8"/>
  </p:sldLayoutIdLst>
  <p:txStyles>
    <p:titleStyle>
      <a:lvl1pPr algn="l" defTabSz="914400" rtl="0" eaLnBrk="1" latinLnBrk="0" hangingPunct="1">
        <a:lnSpc>
          <a:spcPct val="90000"/>
        </a:lnSpc>
        <a:spcBef>
          <a:spcPct val="0"/>
        </a:spcBef>
        <a:buNone/>
        <a:defRPr kumimoji="1" sz="4400" kern="1200">
          <a:solidFill>
            <a:schemeClr val="tx1"/>
          </a:solidFill>
          <a:latin typeface="ＭＳ Ｐゴシック" panose="020B0600070205080204" pitchFamily="50" charset="-128"/>
          <a:ea typeface="ＭＳ Ｐゴシック" panose="020B0600070205080204" pitchFamily="50"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ＭＳ Ｐゴシック" panose="020B0600070205080204" pitchFamily="50" charset="-128"/>
          <a:ea typeface="ＭＳ Ｐゴシック" panose="020B060007020508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ＭＳ Ｐゴシック" panose="020B0600070205080204" pitchFamily="50" charset="-128"/>
          <a:ea typeface="ＭＳ Ｐゴシック" panose="020B060007020508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ＭＳ Ｐゴシック" panose="020B0600070205080204" pitchFamily="50" charset="-128"/>
          <a:ea typeface="ＭＳ Ｐゴシック" panose="020B060007020508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ＭＳ Ｐゴシック" panose="020B0600070205080204" pitchFamily="50" charset="-128"/>
          <a:ea typeface="ＭＳ Ｐゴシック" panose="020B060007020508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ＭＳ Ｐゴシック" panose="020B0600070205080204" pitchFamily="50" charset="-128"/>
          <a:ea typeface="ＭＳ Ｐゴシック" panose="020B060007020508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2"/>
          <p:cNvSpPr>
            <a:spLocks noGrp="1"/>
          </p:cNvSpPr>
          <p:nvPr>
            <p:ph type="title"/>
          </p:nvPr>
        </p:nvSpPr>
        <p:spPr>
          <a:xfrm>
            <a:off x="755576" y="476672"/>
            <a:ext cx="7886700" cy="792088"/>
          </a:xfrm>
        </p:spPr>
        <p:txBody>
          <a:bodyPr>
            <a:normAutofit fontScale="90000"/>
          </a:bodyPr>
          <a:lstStyle/>
          <a:p>
            <a:r>
              <a:rPr lang="ja-JP" altLang="en-US" sz="2400" b="1" dirty="0">
                <a:latin typeface="+mn-lt"/>
                <a:ea typeface="+mn-ea"/>
              </a:rPr>
              <a:t>表題　</a:t>
            </a:r>
            <a:r>
              <a:rPr lang="ja-JP" altLang="ja-JP" sz="1400" b="1" i="0" u="none" strike="noStrike" dirty="0">
                <a:solidFill>
                  <a:srgbClr val="FF0000"/>
                </a:solidFill>
                <a:effectLst/>
                <a:ea typeface="Calibri" panose="020F0502020204030204" pitchFamily="34" charset="0"/>
              </a:rPr>
              <a:t>採択後に</a:t>
            </a:r>
            <a:r>
              <a:rPr lang="en-US" altLang="ja-JP" sz="1400" b="1" i="0" u="none" strike="noStrike" dirty="0">
                <a:solidFill>
                  <a:srgbClr val="FF0000"/>
                </a:solidFill>
                <a:effectLst/>
                <a:latin typeface="Calibri" panose="020F0502020204030204" pitchFamily="34" charset="0"/>
              </a:rPr>
              <a:t>AMED</a:t>
            </a:r>
            <a:r>
              <a:rPr lang="ja-JP" altLang="ja-JP" sz="1400" b="1" i="0" u="none" strike="noStrike" dirty="0">
                <a:solidFill>
                  <a:srgbClr val="FF0000"/>
                </a:solidFill>
                <a:effectLst/>
                <a:ea typeface="Calibri" panose="020F0502020204030204" pitchFamily="34" charset="0"/>
              </a:rPr>
              <a:t>にて公開される可能性されます。公開可能な課題名を記載してください。</a:t>
            </a:r>
            <a:br>
              <a:rPr lang="en-US" altLang="ja-JP" sz="2400" b="1" dirty="0">
                <a:solidFill>
                  <a:srgbClr val="FF0000"/>
                </a:solidFill>
                <a:latin typeface="+mn-lt"/>
                <a:ea typeface="+mn-ea"/>
              </a:rPr>
            </a:br>
            <a:r>
              <a:rPr lang="ja-JP" altLang="en-US" sz="2400" b="1" dirty="0">
                <a:latin typeface="+mn-lt"/>
                <a:ea typeface="+mn-ea"/>
              </a:rPr>
              <a:t>和名と</a:t>
            </a:r>
            <a:r>
              <a:rPr lang="ja-JP" altLang="en-US" sz="2400" b="1" dirty="0"/>
              <a:t>英文</a:t>
            </a:r>
            <a:r>
              <a:rPr lang="ja-JP" altLang="en-US" sz="2400" b="1" dirty="0">
                <a:latin typeface="+mn-lt"/>
                <a:ea typeface="+mn-ea"/>
              </a:rPr>
              <a:t>（游ゴシック）大きさ</a:t>
            </a:r>
            <a:r>
              <a:rPr lang="en-US" altLang="ja-JP" sz="2400" b="1" dirty="0">
                <a:latin typeface="+mn-lt"/>
                <a:ea typeface="+mn-ea"/>
              </a:rPr>
              <a:t>24</a:t>
            </a:r>
            <a:endParaRPr kumimoji="1" lang="ja-JP" altLang="en-US" sz="2400" dirty="0">
              <a:latin typeface="+mn-ea"/>
              <a:ea typeface="+mn-ea"/>
              <a:cs typeface="Times New Roman" panose="02020603050405020304" pitchFamily="18" charset="0"/>
            </a:endParaRPr>
          </a:p>
        </p:txBody>
      </p:sp>
      <p:sp>
        <p:nvSpPr>
          <p:cNvPr id="15" name="テキスト プレースホルダー 14"/>
          <p:cNvSpPr>
            <a:spLocks noGrp="1"/>
          </p:cNvSpPr>
          <p:nvPr>
            <p:ph type="body" idx="13"/>
          </p:nvPr>
        </p:nvSpPr>
        <p:spPr>
          <a:xfrm>
            <a:off x="899592" y="1340768"/>
            <a:ext cx="5544616" cy="936103"/>
          </a:xfrm>
        </p:spPr>
        <p:txBody>
          <a:bodyPr>
            <a:normAutofit/>
          </a:bodyPr>
          <a:lstStyle/>
          <a:p>
            <a:r>
              <a:rPr lang="ja-JP" altLang="en-US" sz="2000" b="1" dirty="0">
                <a:latin typeface="+mn-ea"/>
                <a:ea typeface="+mn-ea"/>
              </a:rPr>
              <a:t>開発物質名</a:t>
            </a:r>
            <a:endParaRPr lang="en-US" altLang="ja-JP" sz="2000" b="1" dirty="0">
              <a:latin typeface="+mn-ea"/>
              <a:ea typeface="+mn-ea"/>
            </a:endParaRPr>
          </a:p>
          <a:p>
            <a:r>
              <a:rPr lang="ja-JP" altLang="en-US" sz="2000" b="1" dirty="0">
                <a:latin typeface="+mn-ea"/>
                <a:ea typeface="+mn-ea"/>
              </a:rPr>
              <a:t>和文と英文</a:t>
            </a:r>
            <a:endParaRPr lang="en-US" altLang="ja-JP" sz="2000" b="1" dirty="0">
              <a:latin typeface="+mn-ea"/>
              <a:ea typeface="+mn-ea"/>
            </a:endParaRPr>
          </a:p>
          <a:p>
            <a:endParaRPr lang="ja-JP" altLang="en-US" sz="2000" b="1" dirty="0">
              <a:latin typeface="+mn-ea"/>
              <a:ea typeface="+mn-ea"/>
            </a:endParaRPr>
          </a:p>
        </p:txBody>
      </p:sp>
      <p:sp>
        <p:nvSpPr>
          <p:cNvPr id="2" name="テキスト ボックス 1"/>
          <p:cNvSpPr txBox="1"/>
          <p:nvPr/>
        </p:nvSpPr>
        <p:spPr>
          <a:xfrm>
            <a:off x="539552" y="2780928"/>
            <a:ext cx="7560840" cy="3139321"/>
          </a:xfrm>
          <a:prstGeom prst="rect">
            <a:avLst/>
          </a:prstGeom>
          <a:noFill/>
          <a:ln>
            <a:solidFill>
              <a:schemeClr val="tx1"/>
            </a:solidFill>
          </a:ln>
        </p:spPr>
        <p:txBody>
          <a:bodyPr wrap="square" rtlCol="0">
            <a:spAutoFit/>
          </a:bodyPr>
          <a:lstStyle/>
          <a:p>
            <a:r>
              <a:rPr lang="ja-JP" altLang="en-US" sz="1600" dirty="0">
                <a:latin typeface="+mn-ea"/>
              </a:rPr>
              <a:t>要約を</a:t>
            </a:r>
            <a:r>
              <a:rPr lang="en-US" altLang="ja-JP" sz="1600" dirty="0">
                <a:latin typeface="+mn-ea"/>
              </a:rPr>
              <a:t>500</a:t>
            </a:r>
            <a:r>
              <a:rPr lang="ja-JP" altLang="en-US" sz="1600" dirty="0">
                <a:latin typeface="+mn-ea"/>
              </a:rPr>
              <a:t>字以内で簡潔に記載する</a:t>
            </a:r>
            <a:endParaRPr lang="en-US" altLang="ja-JP" sz="1600" dirty="0">
              <a:latin typeface="+mn-ea"/>
            </a:endParaRPr>
          </a:p>
          <a:p>
            <a:endParaRPr lang="en-US" altLang="ja-JP" sz="1400" dirty="0"/>
          </a:p>
          <a:p>
            <a:endParaRPr lang="en-US" altLang="ja-JP" sz="1400" dirty="0"/>
          </a:p>
          <a:p>
            <a:endParaRPr lang="en-US" altLang="ja-JP" sz="1400" dirty="0"/>
          </a:p>
          <a:p>
            <a:endParaRPr lang="en-US" altLang="ja-JP" sz="1400" dirty="0"/>
          </a:p>
          <a:p>
            <a:endParaRPr lang="en-US" altLang="ja-JP" sz="1400" dirty="0"/>
          </a:p>
          <a:p>
            <a:endParaRPr lang="en-US" altLang="ja-JP" sz="1400" dirty="0"/>
          </a:p>
          <a:p>
            <a:endParaRPr lang="en-US" altLang="ja-JP" sz="1400" dirty="0"/>
          </a:p>
          <a:p>
            <a:endParaRPr lang="en-US" altLang="ja-JP" sz="1400" dirty="0"/>
          </a:p>
          <a:p>
            <a:endParaRPr lang="en-US" altLang="ja-JP" sz="1400" dirty="0"/>
          </a:p>
          <a:p>
            <a:endParaRPr lang="en-US" altLang="ja-JP" sz="1400" dirty="0"/>
          </a:p>
          <a:p>
            <a:endParaRPr lang="en-US" altLang="ja-JP" sz="1400" dirty="0"/>
          </a:p>
          <a:p>
            <a:endParaRPr lang="en-US" altLang="ja-JP" sz="1400" dirty="0"/>
          </a:p>
          <a:p>
            <a:endParaRPr lang="en-US" altLang="ja-JP" sz="1400" dirty="0"/>
          </a:p>
        </p:txBody>
      </p:sp>
      <p:sp>
        <p:nvSpPr>
          <p:cNvPr id="3" name="テキスト ボックス 2">
            <a:extLst>
              <a:ext uri="{FF2B5EF4-FFF2-40B4-BE49-F238E27FC236}">
                <a16:creationId xmlns:a16="http://schemas.microsoft.com/office/drawing/2014/main" id="{4AFDE55D-9CDB-9AAA-4169-34BDE56A5188}"/>
              </a:ext>
            </a:extLst>
          </p:cNvPr>
          <p:cNvSpPr txBox="1"/>
          <p:nvPr/>
        </p:nvSpPr>
        <p:spPr>
          <a:xfrm>
            <a:off x="552168" y="6196663"/>
            <a:ext cx="7886700" cy="369332"/>
          </a:xfrm>
          <a:prstGeom prst="rect">
            <a:avLst/>
          </a:prstGeom>
          <a:noFill/>
        </p:spPr>
        <p:txBody>
          <a:bodyPr wrap="square" rtlCol="0">
            <a:spAutoFit/>
          </a:bodyPr>
          <a:lstStyle/>
          <a:p>
            <a:r>
              <a:rPr lang="ja-JP" altLang="en-US" b="1" dirty="0">
                <a:solidFill>
                  <a:srgbClr val="FF0000"/>
                </a:solidFill>
              </a:rPr>
              <a:t>作成する上での注意事項をノートに記載しています。確認後作成ください</a:t>
            </a:r>
            <a:endParaRPr kumimoji="1" lang="ja-JP" altLang="en-US" b="1" dirty="0">
              <a:solidFill>
                <a:srgbClr val="FF0000"/>
              </a:solidFill>
            </a:endParaRPr>
          </a:p>
        </p:txBody>
      </p:sp>
    </p:spTree>
    <p:extLst>
      <p:ext uri="{BB962C8B-B14F-4D97-AF65-F5344CB8AC3E}">
        <p14:creationId xmlns:p14="http://schemas.microsoft.com/office/powerpoint/2010/main" val="1597859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30598" y="56926"/>
            <a:ext cx="2339102" cy="646331"/>
          </a:xfrm>
          <a:prstGeom prst="rect">
            <a:avLst/>
          </a:prstGeom>
          <a:noFill/>
          <a:ln>
            <a:solidFill>
              <a:schemeClr val="tx1"/>
            </a:solidFill>
          </a:ln>
        </p:spPr>
        <p:txBody>
          <a:bodyPr wrap="none" rtlCol="0">
            <a:spAutoFit/>
          </a:bodyPr>
          <a:lstStyle/>
          <a:p>
            <a:pPr>
              <a:lnSpc>
                <a:spcPct val="150000"/>
              </a:lnSpc>
            </a:pPr>
            <a:r>
              <a:rPr lang="ja-JP" altLang="en-US" sz="2400" b="1" dirty="0">
                <a:latin typeface="+mn-ea"/>
              </a:rPr>
              <a:t>研究開発の背景</a:t>
            </a:r>
            <a:endParaRPr kumimoji="1" lang="ja-JP" altLang="en-US" sz="2400" b="1" dirty="0">
              <a:latin typeface="+mn-ea"/>
            </a:endParaRPr>
          </a:p>
        </p:txBody>
      </p:sp>
      <p:sp>
        <p:nvSpPr>
          <p:cNvPr id="3" name="テキスト ボックス 2"/>
          <p:cNvSpPr txBox="1"/>
          <p:nvPr/>
        </p:nvSpPr>
        <p:spPr>
          <a:xfrm>
            <a:off x="206602" y="1196752"/>
            <a:ext cx="8589875" cy="2862322"/>
          </a:xfrm>
          <a:prstGeom prst="rect">
            <a:avLst/>
          </a:prstGeom>
          <a:noFill/>
        </p:spPr>
        <p:txBody>
          <a:bodyPr wrap="square" rtlCol="0">
            <a:spAutoFit/>
          </a:bodyPr>
          <a:lstStyle/>
          <a:p>
            <a:r>
              <a:rPr lang="ja-JP" altLang="en-US" sz="1800" b="1" i="0" u="none" strike="noStrike" dirty="0">
                <a:solidFill>
                  <a:srgbClr val="000000"/>
                </a:solidFill>
                <a:effectLst/>
                <a:latin typeface="游ゴシック" panose="020B0400000000000000" pitchFamily="50" charset="-128"/>
                <a:ea typeface="游ゴシック" panose="020B0400000000000000" pitchFamily="50" charset="-128"/>
              </a:rPr>
              <a:t>どのような背景で研究開発を行っているのかが一番知りたいポイントだと思います。そのため、どの様なアンメットニーズに応えようとしているのか、このプログラムがどのようにそれに応えようとしているのか理解できることが必要だと思います。</a:t>
            </a:r>
            <a:endParaRPr kumimoji="1" lang="en-US" altLang="ja-JP" b="1" dirty="0"/>
          </a:p>
          <a:p>
            <a:endParaRPr kumimoji="1" lang="en-US" altLang="ja-JP" dirty="0"/>
          </a:p>
          <a:p>
            <a:r>
              <a:rPr kumimoji="1" lang="ja-JP" altLang="en-US" dirty="0"/>
              <a:t>文書だけではなく図や表、フローチャートなどを用いて説明をお願いします</a:t>
            </a:r>
            <a:endParaRPr kumimoji="1" lang="en-US" altLang="ja-JP" dirty="0"/>
          </a:p>
          <a:p>
            <a:endParaRPr lang="en-US" altLang="ja-JP" b="1" dirty="0">
              <a:solidFill>
                <a:srgbClr val="FF0000"/>
              </a:solidFill>
              <a:latin typeface="+mn-ea"/>
            </a:endParaRPr>
          </a:p>
          <a:p>
            <a:r>
              <a:rPr lang="ja-JP" altLang="en-US" b="1" dirty="0">
                <a:solidFill>
                  <a:srgbClr val="FF0000"/>
                </a:solidFill>
                <a:latin typeface="+mn-ea"/>
              </a:rPr>
              <a:t>企業へノンコン資料に関するアンケートを実施した際のコメントを、ノートに記載しました。参考にして頂ければと思います。</a:t>
            </a:r>
            <a:endParaRPr lang="en-US" altLang="ja-JP" b="1" dirty="0">
              <a:solidFill>
                <a:srgbClr val="FF0000"/>
              </a:solidFill>
              <a:latin typeface="+mn-ea"/>
            </a:endParaRPr>
          </a:p>
          <a:p>
            <a:endParaRPr lang="en-US" altLang="ja-JP" dirty="0">
              <a:latin typeface="+mn-ea"/>
            </a:endParaRPr>
          </a:p>
        </p:txBody>
      </p:sp>
    </p:spTree>
    <p:extLst>
      <p:ext uri="{BB962C8B-B14F-4D97-AF65-F5344CB8AC3E}">
        <p14:creationId xmlns:p14="http://schemas.microsoft.com/office/powerpoint/2010/main" val="2574357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7CB29A95-B6B2-4475-9FF8-7ABA47CD1E6D}"/>
              </a:ext>
            </a:extLst>
          </p:cNvPr>
          <p:cNvSpPr txBox="1"/>
          <p:nvPr/>
        </p:nvSpPr>
        <p:spPr>
          <a:xfrm>
            <a:off x="246131" y="315951"/>
            <a:ext cx="3385863" cy="593560"/>
          </a:xfrm>
          <a:prstGeom prst="rect">
            <a:avLst/>
          </a:prstGeom>
          <a:noFill/>
          <a:ln>
            <a:solidFill>
              <a:schemeClr val="tx1"/>
            </a:solidFill>
          </a:ln>
        </p:spPr>
        <p:txBody>
          <a:bodyPr wrap="none" rtlCol="0">
            <a:spAutoFit/>
          </a:bodyPr>
          <a:lstStyle/>
          <a:p>
            <a:pPr>
              <a:lnSpc>
                <a:spcPct val="150000"/>
              </a:lnSpc>
            </a:pPr>
            <a:r>
              <a:rPr lang="ja-JP" altLang="en-US" sz="2400" b="1" dirty="0">
                <a:latin typeface="+mn-ea"/>
              </a:rPr>
              <a:t>目標製品プロファイル</a:t>
            </a:r>
            <a:endParaRPr kumimoji="1" lang="ja-JP" altLang="en-US" sz="2400" b="1" dirty="0">
              <a:latin typeface="+mn-ea"/>
            </a:endParaRPr>
          </a:p>
        </p:txBody>
      </p:sp>
      <p:sp>
        <p:nvSpPr>
          <p:cNvPr id="4" name="テキスト ボックス 3">
            <a:extLst>
              <a:ext uri="{FF2B5EF4-FFF2-40B4-BE49-F238E27FC236}">
                <a16:creationId xmlns:a16="http://schemas.microsoft.com/office/drawing/2014/main" id="{1768A4F0-1BAF-40E8-9179-0B4DFD4A6035}"/>
              </a:ext>
            </a:extLst>
          </p:cNvPr>
          <p:cNvSpPr txBox="1"/>
          <p:nvPr/>
        </p:nvSpPr>
        <p:spPr>
          <a:xfrm>
            <a:off x="340751" y="1123150"/>
            <a:ext cx="8462497" cy="3970318"/>
          </a:xfrm>
          <a:prstGeom prst="rect">
            <a:avLst/>
          </a:prstGeom>
          <a:noFill/>
        </p:spPr>
        <p:txBody>
          <a:bodyPr wrap="square" rtlCol="0">
            <a:spAutoFit/>
          </a:bodyPr>
          <a:lstStyle/>
          <a:p>
            <a:r>
              <a:rPr lang="ja-JP" altLang="en-US" b="1" dirty="0">
                <a:latin typeface="+mn-ea"/>
              </a:rPr>
              <a:t>作用機序、</a:t>
            </a:r>
            <a:endParaRPr lang="en-US" altLang="ja-JP" b="1" dirty="0">
              <a:latin typeface="+mn-ea"/>
            </a:endParaRPr>
          </a:p>
          <a:p>
            <a:r>
              <a:rPr lang="ja-JP" altLang="en-US" b="1" dirty="0">
                <a:latin typeface="+mn-ea"/>
              </a:rPr>
              <a:t>期待される効果、</a:t>
            </a:r>
            <a:endParaRPr lang="en-US" altLang="ja-JP" b="1" dirty="0">
              <a:latin typeface="+mn-ea"/>
            </a:endParaRPr>
          </a:p>
          <a:p>
            <a:r>
              <a:rPr lang="ja-JP" altLang="en-US" b="1" dirty="0">
                <a:latin typeface="+mn-ea"/>
              </a:rPr>
              <a:t>特徴</a:t>
            </a:r>
            <a:r>
              <a:rPr lang="en-US" altLang="ja-JP" b="1" dirty="0">
                <a:latin typeface="+mn-ea"/>
              </a:rPr>
              <a:t>(First in class, Best in class</a:t>
            </a:r>
            <a:r>
              <a:rPr lang="ja-JP" altLang="en-US" b="1" dirty="0" err="1">
                <a:latin typeface="+mn-ea"/>
              </a:rPr>
              <a:t>、</a:t>
            </a:r>
            <a:r>
              <a:rPr lang="ja-JP" altLang="en-US" b="1" dirty="0">
                <a:latin typeface="+mn-ea"/>
              </a:rPr>
              <a:t>競合品との差別化</a:t>
            </a:r>
            <a:r>
              <a:rPr lang="en-US" altLang="ja-JP" b="1" dirty="0">
                <a:latin typeface="+mn-ea"/>
              </a:rPr>
              <a:t>)</a:t>
            </a:r>
            <a:r>
              <a:rPr lang="ja-JP" altLang="en-US" b="1" dirty="0">
                <a:latin typeface="+mn-ea"/>
              </a:rPr>
              <a:t>、</a:t>
            </a:r>
            <a:endParaRPr lang="en-US" altLang="ja-JP" b="1" dirty="0">
              <a:latin typeface="+mn-ea"/>
            </a:endParaRPr>
          </a:p>
          <a:p>
            <a:r>
              <a:rPr lang="ja-JP" altLang="en-US" b="1" dirty="0">
                <a:latin typeface="+mn-ea"/>
              </a:rPr>
              <a:t>適応症等</a:t>
            </a:r>
            <a:endParaRPr lang="en-US" altLang="ja-JP" dirty="0">
              <a:latin typeface="+mn-ea"/>
            </a:endParaRPr>
          </a:p>
          <a:p>
            <a:r>
              <a:rPr kumimoji="1" lang="ja-JP" altLang="en-US" dirty="0"/>
              <a:t>文書だけではなく図や表、フローチャートなどを用いて説明をお願いします</a:t>
            </a:r>
            <a:endParaRPr kumimoji="1" lang="en-US" altLang="ja-JP" dirty="0"/>
          </a:p>
          <a:p>
            <a:endParaRPr kumimoji="1" lang="en-US" altLang="ja-JP" dirty="0"/>
          </a:p>
          <a:p>
            <a:r>
              <a:rPr lang="ja-JP" altLang="en-US" b="1" dirty="0">
                <a:solidFill>
                  <a:srgbClr val="FF0000"/>
                </a:solidFill>
                <a:latin typeface="+mn-ea"/>
              </a:rPr>
              <a:t>実際のノンコン資料を企業が評価して不採択の理由で、「既存治療に対する優位性が明らかでない」が２番目です。</a:t>
            </a:r>
            <a:endParaRPr lang="en-US" altLang="ja-JP" b="1" dirty="0">
              <a:solidFill>
                <a:srgbClr val="FF0000"/>
              </a:solidFill>
              <a:latin typeface="+mn-ea"/>
            </a:endParaRPr>
          </a:p>
          <a:p>
            <a:endParaRPr lang="en-US" altLang="ja-JP" b="1" dirty="0">
              <a:solidFill>
                <a:srgbClr val="FF0000"/>
              </a:solidFill>
              <a:latin typeface="+mn-ea"/>
            </a:endParaRPr>
          </a:p>
          <a:p>
            <a:endParaRPr lang="en-US" altLang="ja-JP" b="1" dirty="0">
              <a:solidFill>
                <a:srgbClr val="FF0000"/>
              </a:solidFill>
              <a:latin typeface="+mn-ea"/>
            </a:endParaRPr>
          </a:p>
          <a:p>
            <a:endParaRPr lang="en-US" altLang="ja-JP" b="1" dirty="0">
              <a:solidFill>
                <a:srgbClr val="FF0000"/>
              </a:solidFill>
              <a:latin typeface="+mn-ea"/>
            </a:endParaRPr>
          </a:p>
          <a:p>
            <a:r>
              <a:rPr lang="ja-JP" altLang="en-US" b="1" dirty="0">
                <a:solidFill>
                  <a:srgbClr val="FF0000"/>
                </a:solidFill>
                <a:latin typeface="+mn-ea"/>
              </a:rPr>
              <a:t>企業へノンコン資料に関するアンケートを実施した際のコメントを、ノートに記載しました。参考にして頂ければと思います。</a:t>
            </a:r>
          </a:p>
          <a:p>
            <a:endParaRPr kumimoji="1" lang="ja-JP" altLang="en-US" dirty="0"/>
          </a:p>
        </p:txBody>
      </p:sp>
    </p:spTree>
    <p:extLst>
      <p:ext uri="{BB962C8B-B14F-4D97-AF65-F5344CB8AC3E}">
        <p14:creationId xmlns:p14="http://schemas.microsoft.com/office/powerpoint/2010/main" val="2202772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テキスト ボックス 37"/>
          <p:cNvSpPr txBox="1"/>
          <p:nvPr/>
        </p:nvSpPr>
        <p:spPr>
          <a:xfrm>
            <a:off x="251520" y="332656"/>
            <a:ext cx="1723549" cy="593560"/>
          </a:xfrm>
          <a:prstGeom prst="rect">
            <a:avLst/>
          </a:prstGeom>
          <a:noFill/>
          <a:ln>
            <a:solidFill>
              <a:schemeClr val="tx1"/>
            </a:solidFill>
          </a:ln>
        </p:spPr>
        <p:txBody>
          <a:bodyPr wrap="none" rtlCol="0">
            <a:spAutoFit/>
          </a:bodyPr>
          <a:lstStyle/>
          <a:p>
            <a:pPr>
              <a:lnSpc>
                <a:spcPct val="150000"/>
              </a:lnSpc>
            </a:pPr>
            <a:r>
              <a:rPr kumimoji="1" lang="ja-JP" altLang="en-US" sz="2400" b="1" dirty="0">
                <a:latin typeface="+mn-ea"/>
              </a:rPr>
              <a:t>研究データ</a:t>
            </a:r>
          </a:p>
        </p:txBody>
      </p:sp>
      <p:sp>
        <p:nvSpPr>
          <p:cNvPr id="2" name="テキスト ボックス 1"/>
          <p:cNvSpPr txBox="1"/>
          <p:nvPr/>
        </p:nvSpPr>
        <p:spPr>
          <a:xfrm>
            <a:off x="395536" y="1124744"/>
            <a:ext cx="8208912" cy="4247317"/>
          </a:xfrm>
          <a:prstGeom prst="rect">
            <a:avLst/>
          </a:prstGeom>
          <a:noFill/>
        </p:spPr>
        <p:txBody>
          <a:bodyPr wrap="square" rtlCol="0">
            <a:spAutoFit/>
          </a:bodyPr>
          <a:lstStyle/>
          <a:p>
            <a:r>
              <a:rPr lang="ja-JP" altLang="en-US" dirty="0">
                <a:latin typeface="+mn-ea"/>
              </a:rPr>
              <a:t>図、表を含み、図および表が示唆していることも文書で説明ください。</a:t>
            </a:r>
            <a:endParaRPr lang="en-US" altLang="ja-JP" dirty="0">
              <a:latin typeface="+mn-ea"/>
            </a:endParaRPr>
          </a:p>
          <a:p>
            <a:r>
              <a:rPr lang="ja-JP" altLang="en-US" dirty="0">
                <a:latin typeface="+mn-ea"/>
              </a:rPr>
              <a:t>共同研究不採択の理由としてデータ不足が一番多いですので、アピールできるようにお願いします。</a:t>
            </a:r>
            <a:endParaRPr lang="en-US" altLang="ja-JP" dirty="0">
              <a:latin typeface="+mn-ea"/>
            </a:endParaRPr>
          </a:p>
          <a:p>
            <a:r>
              <a:rPr lang="en-US" altLang="ja-JP" i="1" dirty="0">
                <a:latin typeface="+mn-ea"/>
              </a:rPr>
              <a:t>In vitro</a:t>
            </a:r>
            <a:r>
              <a:rPr lang="ja-JP" altLang="en-US" dirty="0">
                <a:latin typeface="+mn-ea"/>
              </a:rPr>
              <a:t>および</a:t>
            </a:r>
            <a:r>
              <a:rPr lang="en-US" altLang="ja-JP" i="1" dirty="0">
                <a:latin typeface="+mn-ea"/>
              </a:rPr>
              <a:t>in vivo</a:t>
            </a:r>
            <a:r>
              <a:rPr lang="ja-JP" altLang="en-US" dirty="0">
                <a:latin typeface="+mn-ea"/>
              </a:rPr>
              <a:t>での薬効を示すデータを中心にご記載ください。</a:t>
            </a:r>
            <a:endParaRPr lang="en-US" altLang="ja-JP" dirty="0">
              <a:latin typeface="+mn-ea"/>
            </a:endParaRPr>
          </a:p>
          <a:p>
            <a:r>
              <a:rPr kumimoji="1" lang="ja-JP" altLang="en-US" dirty="0"/>
              <a:t>重要視する項目は、</a:t>
            </a:r>
            <a:r>
              <a:rPr kumimoji="1" lang="en-US" altLang="ja-JP" dirty="0"/>
              <a:t>in vivo</a:t>
            </a:r>
            <a:r>
              <a:rPr kumimoji="1" lang="ja-JP" altLang="en-US" dirty="0"/>
              <a:t>の薬効データ→</a:t>
            </a:r>
            <a:r>
              <a:rPr kumimoji="1" lang="en-US" altLang="ja-JP" dirty="0"/>
              <a:t>in vitro</a:t>
            </a:r>
            <a:r>
              <a:rPr kumimoji="1" lang="ja-JP" altLang="en-US" dirty="0"/>
              <a:t>の薬効データ→予備的な毒性試験→細胞毒性の順ですが、</a:t>
            </a:r>
            <a:r>
              <a:rPr kumimoji="1" lang="en-US" altLang="ja-JP" dirty="0"/>
              <a:t>in vivo</a:t>
            </a:r>
            <a:r>
              <a:rPr kumimoji="1" lang="ja-JP" altLang="en-US" dirty="0"/>
              <a:t>データは実施していない場合が多いです。</a:t>
            </a:r>
            <a:r>
              <a:rPr lang="ja-JP" altLang="en-US" dirty="0"/>
              <a:t>その時は、どのような</a:t>
            </a:r>
            <a:r>
              <a:rPr lang="en-US" altLang="ja-JP" dirty="0"/>
              <a:t>in vivo</a:t>
            </a:r>
            <a:r>
              <a:rPr lang="ja-JP" altLang="en-US" dirty="0"/>
              <a:t>試験を今後実施する予定であるのかを具体的に記載し、期待する結果も記載することが望ましいです。今後の計画も記載ください</a:t>
            </a:r>
            <a:endParaRPr lang="en-US" altLang="ja-JP" dirty="0"/>
          </a:p>
          <a:p>
            <a:endParaRPr lang="en-US" altLang="ja-JP" dirty="0">
              <a:solidFill>
                <a:srgbClr val="FF0000"/>
              </a:solidFill>
              <a:latin typeface="+mn-ea"/>
            </a:endParaRPr>
          </a:p>
          <a:p>
            <a:r>
              <a:rPr lang="ja-JP" altLang="en-US" dirty="0">
                <a:solidFill>
                  <a:srgbClr val="FF0000"/>
                </a:solidFill>
                <a:latin typeface="+mn-ea"/>
              </a:rPr>
              <a:t>枚数は１枚ではなく、数枚に記載しても構いません</a:t>
            </a:r>
            <a:endParaRPr lang="en-US" altLang="ja-JP" dirty="0">
              <a:solidFill>
                <a:srgbClr val="FF0000"/>
              </a:solidFill>
              <a:latin typeface="+mn-ea"/>
            </a:endParaRPr>
          </a:p>
          <a:p>
            <a:endParaRPr lang="en-US" altLang="ja-JP" b="1" dirty="0">
              <a:latin typeface="+mn-ea"/>
            </a:endParaRPr>
          </a:p>
          <a:p>
            <a:r>
              <a:rPr lang="ja-JP" altLang="en-US" b="1" dirty="0">
                <a:solidFill>
                  <a:srgbClr val="FF0000"/>
                </a:solidFill>
                <a:latin typeface="+mn-ea"/>
              </a:rPr>
              <a:t>企業へノンコン資料に関するアンケートを実施した際のコメントを、ノートに記載しました。参考にして頂ければと思います。</a:t>
            </a:r>
          </a:p>
          <a:p>
            <a:endParaRPr lang="en-US" altLang="ja-JP" dirty="0">
              <a:latin typeface="+mn-ea"/>
            </a:endParaRPr>
          </a:p>
        </p:txBody>
      </p:sp>
    </p:spTree>
    <p:extLst>
      <p:ext uri="{BB962C8B-B14F-4D97-AF65-F5344CB8AC3E}">
        <p14:creationId xmlns:p14="http://schemas.microsoft.com/office/powerpoint/2010/main" val="3125246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テキスト ボックス 37"/>
          <p:cNvSpPr txBox="1"/>
          <p:nvPr/>
        </p:nvSpPr>
        <p:spPr>
          <a:xfrm>
            <a:off x="251520" y="332656"/>
            <a:ext cx="2954655" cy="593560"/>
          </a:xfrm>
          <a:prstGeom prst="rect">
            <a:avLst/>
          </a:prstGeom>
          <a:noFill/>
          <a:ln>
            <a:solidFill>
              <a:schemeClr val="tx1"/>
            </a:solidFill>
          </a:ln>
        </p:spPr>
        <p:txBody>
          <a:bodyPr wrap="none" rtlCol="0">
            <a:spAutoFit/>
          </a:bodyPr>
          <a:lstStyle/>
          <a:p>
            <a:pPr>
              <a:lnSpc>
                <a:spcPct val="150000"/>
              </a:lnSpc>
            </a:pPr>
            <a:r>
              <a:rPr kumimoji="1" lang="ja-JP" altLang="en-US" sz="2400" b="1" dirty="0">
                <a:latin typeface="+mn-ea"/>
              </a:rPr>
              <a:t>企業に期待すること</a:t>
            </a:r>
          </a:p>
        </p:txBody>
      </p:sp>
    </p:spTree>
    <p:extLst>
      <p:ext uri="{BB962C8B-B14F-4D97-AF65-F5344CB8AC3E}">
        <p14:creationId xmlns:p14="http://schemas.microsoft.com/office/powerpoint/2010/main" val="4112323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8905CFCD-D9AB-413B-A269-CD3E879DC89E}"/>
              </a:ext>
            </a:extLst>
          </p:cNvPr>
          <p:cNvSpPr txBox="1"/>
          <p:nvPr/>
        </p:nvSpPr>
        <p:spPr>
          <a:xfrm>
            <a:off x="251520" y="404664"/>
            <a:ext cx="5616624" cy="369332"/>
          </a:xfrm>
          <a:prstGeom prst="rect">
            <a:avLst/>
          </a:prstGeom>
          <a:noFill/>
        </p:spPr>
        <p:txBody>
          <a:bodyPr wrap="square" rtlCol="0">
            <a:spAutoFit/>
          </a:bodyPr>
          <a:lstStyle/>
          <a:p>
            <a:r>
              <a:rPr kumimoji="1" lang="ja-JP" altLang="en-US" dirty="0"/>
              <a:t>参考資料：企業が共同研究する場合の着目点</a:t>
            </a:r>
          </a:p>
        </p:txBody>
      </p:sp>
      <p:sp>
        <p:nvSpPr>
          <p:cNvPr id="3" name="テキスト ボックス 2">
            <a:extLst>
              <a:ext uri="{FF2B5EF4-FFF2-40B4-BE49-F238E27FC236}">
                <a16:creationId xmlns:a16="http://schemas.microsoft.com/office/drawing/2014/main" id="{1B0C4B0B-DD1D-4A5E-962B-6737327D5AB7}"/>
              </a:ext>
            </a:extLst>
          </p:cNvPr>
          <p:cNvSpPr txBox="1"/>
          <p:nvPr/>
        </p:nvSpPr>
        <p:spPr>
          <a:xfrm>
            <a:off x="251520" y="1196752"/>
            <a:ext cx="8424936" cy="4401205"/>
          </a:xfrm>
          <a:prstGeom prst="rect">
            <a:avLst/>
          </a:prstGeom>
          <a:noFill/>
        </p:spPr>
        <p:txBody>
          <a:bodyPr wrap="square" rtlCol="0">
            <a:spAutoFit/>
          </a:bodyPr>
          <a:lstStyle/>
          <a:p>
            <a:pPr marL="179388" indent="-179388" algn="just"/>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・研究の実用化に発展するかどうか</a:t>
            </a:r>
          </a:p>
          <a:p>
            <a:pPr marL="179388" indent="-179388" algn="just"/>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・コンセプトの新規性と、それをヒト病態で反映したモデルで検証できている（できる）かが、重要であると考えます。</a:t>
            </a:r>
          </a:p>
          <a:p>
            <a:pPr marL="179388" indent="-179388" algn="just"/>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・アンメットニーズが非常に高く、現在治療薬の無い疾患へのアプローチ</a:t>
            </a:r>
          </a:p>
          <a:p>
            <a:pPr marL="179388" indent="-179388" algn="just"/>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・特にアカデミアとの共同研究の場合は革新性を求めております。基本的に</a:t>
            </a:r>
            <a:r>
              <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First in class</a:t>
            </a:r>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が狙えるプロジェクトを重要視しております。また、化合物自体の完成度はあまり重要視しておらず、共同研究開始後の最適化を前提に考えています。</a:t>
            </a:r>
          </a:p>
          <a:p>
            <a:pPr marL="179388" indent="-179388" algn="just"/>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・既存薬、競合品との差別化、また弊社の治療薬と相乗効果を示す可能性のあるもの。</a:t>
            </a:r>
            <a:r>
              <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例えば異なる作用メカニズムを持つ）</a:t>
            </a:r>
          </a:p>
          <a:p>
            <a:pPr marL="179388" indent="-179388" algn="just"/>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・適切なバイオマーカーの使用、ターゲットエンゲージメントが確認されて、作業仮説が実証されている事。</a:t>
            </a:r>
          </a:p>
          <a:p>
            <a:pPr marL="179388" indent="-179388" algn="just"/>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・特許出願に対して、良い出願とするための企業の意見が受け入れられる余地があるかどうか。</a:t>
            </a:r>
          </a:p>
          <a:p>
            <a:pPr marL="179388" indent="-179388" algn="just"/>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・既存の研究とはできるだけ離れた研究であることを重視しています。研究のステージなどは気にしていません</a:t>
            </a:r>
          </a:p>
          <a:p>
            <a:pPr marL="179388" indent="-179388" algn="just"/>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・共同研究の目的がはっきりとしていること、すなわち、弊社が提供できる価値と、共同研究によって得られるものが明確であること、知財等、権利の配分が対応であることは重要な点だと思います。</a:t>
            </a:r>
          </a:p>
          <a:p>
            <a:pPr marL="179388" indent="-179388" algn="just"/>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・技術やアプローチに、どれだけ優位性があるかという点に着目しております。弊社は製薬企業ですので、</a:t>
            </a:r>
            <a:r>
              <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TPP</a:t>
            </a:r>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や適応を決める部分、ビジネスに関しては一緒に考えていくようなアーリーなステージでの提携に興味を持っております。</a:t>
            </a:r>
          </a:p>
          <a:p>
            <a:endParaRPr kumimoji="1" lang="ja-JP" altLang="en-US" sz="1400" dirty="0"/>
          </a:p>
        </p:txBody>
      </p:sp>
    </p:spTree>
    <p:extLst>
      <p:ext uri="{BB962C8B-B14F-4D97-AF65-F5344CB8AC3E}">
        <p14:creationId xmlns:p14="http://schemas.microsoft.com/office/powerpoint/2010/main" val="245009144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5B8C89233F1C7342B55FF699E242AAC1" ma:contentTypeVersion="15" ma:contentTypeDescription="新しいドキュメントを作成します。" ma:contentTypeScope="" ma:versionID="022d0d599787687cedd7b94574efcd59">
  <xsd:schema xmlns:xsd="http://www.w3.org/2001/XMLSchema" xmlns:xs="http://www.w3.org/2001/XMLSchema" xmlns:p="http://schemas.microsoft.com/office/2006/metadata/properties" xmlns:ns2="a911060d-e1ee-4a21-9985-2f5c8c223a53" xmlns:ns3="3b0b9342-89c1-417c-b4c0-347726180fc4" targetNamespace="http://schemas.microsoft.com/office/2006/metadata/properties" ma:root="true" ma:fieldsID="23a1676e4779b2a4f68033231234e6a1" ns2:_="" ns3:_="">
    <xsd:import namespace="a911060d-e1ee-4a21-9985-2f5c8c223a53"/>
    <xsd:import namespace="3b0b9342-89c1-417c-b4c0-347726180fc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lcf76f155ced4ddcb4097134ff3c332f" minOccurs="0"/>
                <xsd:element ref="ns3:TaxCatchAll" minOccurs="0"/>
                <xsd:element ref="ns3:SharedWithUsers" minOccurs="0"/>
                <xsd:element ref="ns3:SharedWithDetail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11060d-e1ee-4a21-9985-2f5c8c223a5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50835c27-5692-40fb-9c18-89aff98b29a6" ma:termSetId="09814cd3-568e-fe90-9814-8d621ff8fb84" ma:anchorId="fba54fb3-c3e1-fe81-a776-ca4b69148c4d" ma:open="true" ma:isKeyword="false">
      <xsd:complexType>
        <xsd:sequence>
          <xsd:element ref="pc:Terms" minOccurs="0" maxOccurs="1"/>
        </xsd:sequence>
      </xsd:complexType>
    </xsd:element>
    <xsd:element name="MediaServiceDateTaken" ma:index="21" nillable="true" ma:displayName="MediaServiceDateTaken" ma:hidden="true" ma:indexed="true" ma:internalName="MediaServiceDateTake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b0b9342-89c1-417c-b4c0-347726180fc4"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1a0f50f3-5b7d-4be3-a9d5-d88309c37cea}" ma:internalName="TaxCatchAll" ma:showField="CatchAllData" ma:web="3b0b9342-89c1-417c-b4c0-347726180fc4">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6FC48AD-1B33-4DA0-9231-B0740D0506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11060d-e1ee-4a21-9985-2f5c8c223a53"/>
    <ds:schemaRef ds:uri="3b0b9342-89c1-417c-b4c0-347726180f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D714B7D-0035-4951-91AE-9A10A1B7C61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2248</TotalTime>
  <Words>1717</Words>
  <Application>Microsoft Office PowerPoint</Application>
  <PresentationFormat>画面に合わせる (4:3)</PresentationFormat>
  <Paragraphs>106</Paragraphs>
  <Slides>6</Slides>
  <Notes>5</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6</vt:i4>
      </vt:variant>
    </vt:vector>
  </HeadingPairs>
  <TitlesOfParts>
    <vt:vector size="12" baseType="lpstr">
      <vt:lpstr>ＭＳ Ｐゴシック</vt:lpstr>
      <vt:lpstr>游ゴシック</vt:lpstr>
      <vt:lpstr>游明朝</vt:lpstr>
      <vt:lpstr>Arial</vt:lpstr>
      <vt:lpstr>Calibri</vt:lpstr>
      <vt:lpstr>Office テーマ</vt:lpstr>
      <vt:lpstr>表題　採択後にAMEDにて公開される可能性されます。公開可能な課題名を記載してください。 和名と英文（游ゴシック）大きさ24</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Shigeto Jun</dc:creator>
  <cp:lastModifiedBy>INOUE NOBUTAKA</cp:lastModifiedBy>
  <cp:revision>166</cp:revision>
  <cp:lastPrinted>2020-12-02T02:51:01Z</cp:lastPrinted>
  <dcterms:created xsi:type="dcterms:W3CDTF">2019-06-24T23:23:00Z</dcterms:created>
  <dcterms:modified xsi:type="dcterms:W3CDTF">2023-08-01T01:55:21Z</dcterms:modified>
</cp:coreProperties>
</file>