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80" r:id="rId2"/>
    <p:sldId id="277" r:id="rId3"/>
    <p:sldId id="257" r:id="rId4"/>
    <p:sldId id="279" r:id="rId5"/>
    <p:sldId id="265"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2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77052" autoAdjust="0"/>
  </p:normalViewPr>
  <p:slideViewPr>
    <p:cSldViewPr>
      <p:cViewPr varScale="1">
        <p:scale>
          <a:sx n="82" d="100"/>
          <a:sy n="82" d="100"/>
        </p:scale>
        <p:origin x="1280" y="160"/>
      </p:cViewPr>
      <p:guideLst/>
    </p:cSldViewPr>
  </p:slideViewPr>
  <p:notesTextViewPr>
    <p:cViewPr>
      <p:scale>
        <a:sx n="125" d="100"/>
        <a:sy n="125" d="100"/>
      </p:scale>
      <p:origin x="0" y="0"/>
    </p:cViewPr>
  </p:notesTextViewPr>
  <p:notesViewPr>
    <p:cSldViewPr>
      <p:cViewPr varScale="1">
        <p:scale>
          <a:sx n="78" d="100"/>
          <a:sy n="78" d="100"/>
        </p:scale>
        <p:origin x="291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DA5FDA4E-01E1-408A-8ECE-A03B89796CBC}" type="slidenum">
              <a:rPr kumimoji="1" lang="ja-JP" altLang="en-US" smtClean="0"/>
              <a:t>‹#›</a:t>
            </a:fld>
            <a:endParaRPr kumimoji="1" lang="ja-JP" altLang="en-US"/>
          </a:p>
        </p:txBody>
      </p:sp>
    </p:spTree>
    <p:extLst>
      <p:ext uri="{BB962C8B-B14F-4D97-AF65-F5344CB8AC3E}">
        <p14:creationId xmlns:p14="http://schemas.microsoft.com/office/powerpoint/2010/main" val="37745086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endParaRPr kumimoji="1" lang="ja-JP" altLang="en-US"/>
          </a:p>
        </p:txBody>
      </p:sp>
      <p:sp>
        <p:nvSpPr>
          <p:cNvPr id="4" name="スライド イメージ プレースホルダー 3"/>
          <p:cNvSpPr>
            <a:spLocks noGrp="1" noRot="1" noChangeAspect="1"/>
          </p:cNvSpPr>
          <p:nvPr>
            <p:ph type="sldImg" idx="2"/>
          </p:nvPr>
        </p:nvSpPr>
        <p:spPr>
          <a:xfrm>
            <a:off x="1052513" y="1304925"/>
            <a:ext cx="4471987" cy="335438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02C4B13C-A8A2-4F60-8AD8-43DCE58B81C3}" type="slidenum">
              <a:rPr kumimoji="1" lang="ja-JP" altLang="en-US" smtClean="0"/>
              <a:t>‹#›</a:t>
            </a:fld>
            <a:endParaRPr kumimoji="1" lang="ja-JP" altLang="en-US"/>
          </a:p>
        </p:txBody>
      </p:sp>
    </p:spTree>
    <p:extLst>
      <p:ext uri="{BB962C8B-B14F-4D97-AF65-F5344CB8AC3E}">
        <p14:creationId xmlns:p14="http://schemas.microsoft.com/office/powerpoint/2010/main" val="4284759790"/>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2513" y="1304925"/>
            <a:ext cx="4471987" cy="3354388"/>
          </a:xfrm>
        </p:spPr>
      </p:sp>
      <p:sp>
        <p:nvSpPr>
          <p:cNvPr id="3" name="ノート プレースホルダー 2"/>
          <p:cNvSpPr>
            <a:spLocks noGrp="1"/>
          </p:cNvSpPr>
          <p:nvPr>
            <p:ph type="body" idx="1"/>
          </p:nvPr>
        </p:nvSpPr>
        <p:spPr/>
        <p:txBody>
          <a:bodyPr/>
          <a:lstStyle/>
          <a:p>
            <a:r>
              <a:rPr kumimoji="1" lang="ja-JP" altLang="en-US"/>
              <a:t>・導入</a:t>
            </a:r>
            <a:r>
              <a:rPr kumimoji="1" lang="ja-JP" altLang="en-US" dirty="0"/>
              <a:t>を検討する企業はこの資料を基</a:t>
            </a:r>
            <a:r>
              <a:rPr kumimoji="1" lang="ja-JP" altLang="en-US"/>
              <a:t>に、面談に進むか否</a:t>
            </a:r>
            <a:r>
              <a:rPr kumimoji="1" lang="ja-JP" altLang="en-US" dirty="0"/>
              <a:t>かの一次評価を</a:t>
            </a:r>
            <a:r>
              <a:rPr kumimoji="1" lang="ja-JP" altLang="en-US"/>
              <a:t>行います。</a:t>
            </a:r>
            <a:br>
              <a:rPr kumimoji="1" lang="en-US" altLang="ja-JP" dirty="0"/>
            </a:br>
            <a:r>
              <a:rPr kumimoji="1" lang="ja-JP" altLang="en-US"/>
              <a:t>・鍵</a:t>
            </a:r>
            <a:r>
              <a:rPr kumimoji="1" lang="ja-JP" altLang="en-US" dirty="0"/>
              <a:t>となる実験結果は、図、表で示されていることが</a:t>
            </a:r>
            <a:r>
              <a:rPr kumimoji="1" lang="ja-JP" altLang="en-US"/>
              <a:t>望ましく、化合物</a:t>
            </a:r>
            <a:r>
              <a:rPr kumimoji="1" lang="ja-JP" altLang="en-US" dirty="0"/>
              <a:t>の構造は必要</a:t>
            </a:r>
            <a:r>
              <a:rPr kumimoji="1" lang="ja-JP" altLang="en-US"/>
              <a:t>ありません。</a:t>
            </a:r>
            <a:endParaRPr kumimoji="1" lang="ja-JP" altLang="en-US" dirty="0"/>
          </a:p>
          <a:p>
            <a:endParaRPr kumimoji="1" lang="ja-JP" altLang="en-US" dirty="0"/>
          </a:p>
        </p:txBody>
      </p:sp>
      <p:sp>
        <p:nvSpPr>
          <p:cNvPr id="5" name="日付プレースホルダー 4"/>
          <p:cNvSpPr>
            <a:spLocks noGrp="1"/>
          </p:cNvSpPr>
          <p:nvPr>
            <p:ph type="dt" idx="11"/>
          </p:nvPr>
        </p:nvSpPr>
        <p:spPr/>
        <p:txBody>
          <a:bodyPr/>
          <a:lstStyle/>
          <a:p>
            <a:endParaRPr kumimoji="1" lang="ja-JP" altLang="en-US"/>
          </a:p>
        </p:txBody>
      </p:sp>
    </p:spTree>
    <p:extLst>
      <p:ext uri="{BB962C8B-B14F-4D97-AF65-F5344CB8AC3E}">
        <p14:creationId xmlns:p14="http://schemas.microsoft.com/office/powerpoint/2010/main" val="3493279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2513" y="1304925"/>
            <a:ext cx="4471987" cy="3354388"/>
          </a:xfrm>
        </p:spPr>
      </p:sp>
      <p:sp>
        <p:nvSpPr>
          <p:cNvPr id="3" name="ノート プレースホルダー 2"/>
          <p:cNvSpPr>
            <a:spLocks noGrp="1"/>
          </p:cNvSpPr>
          <p:nvPr>
            <p:ph type="body" idx="1"/>
          </p:nvPr>
        </p:nvSpPr>
        <p:spPr/>
        <p:txBody>
          <a:bodyPr/>
          <a:lstStyle/>
          <a:p>
            <a:r>
              <a:rPr lang="ja-JP" altLang="en-US"/>
              <a:t>・各項目の配置は、適宜ご調整いただいて構いません</a:t>
            </a:r>
            <a:endParaRPr lang="en-US" altLang="ja-JP" dirty="0"/>
          </a:p>
          <a:p>
            <a:r>
              <a:rPr kumimoji="1" lang="ja-JP" altLang="en-US"/>
              <a:t>・ご記載が難しい項目は削除され、適宜ご調整されてください</a:t>
            </a:r>
            <a:endParaRPr kumimoji="1" lang="ja-JP" altLang="en-US" dirty="0"/>
          </a:p>
        </p:txBody>
      </p:sp>
      <p:sp>
        <p:nvSpPr>
          <p:cNvPr id="5" name="日付プレースホルダー 4"/>
          <p:cNvSpPr>
            <a:spLocks noGrp="1"/>
          </p:cNvSpPr>
          <p:nvPr>
            <p:ph type="dt" idx="11"/>
          </p:nvPr>
        </p:nvSpPr>
        <p:spPr/>
        <p:txBody>
          <a:bodyPr/>
          <a:lstStyle/>
          <a:p>
            <a:endParaRPr kumimoji="1" lang="ja-JP" altLang="en-US"/>
          </a:p>
        </p:txBody>
      </p:sp>
    </p:spTree>
    <p:extLst>
      <p:ext uri="{BB962C8B-B14F-4D97-AF65-F5344CB8AC3E}">
        <p14:creationId xmlns:p14="http://schemas.microsoft.com/office/powerpoint/2010/main" val="3647604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・各項目の配置は、適宜ご調整いただいて構いません</a:t>
            </a:r>
            <a:endParaRPr lang="en-US" altLang="ja-JP" dirty="0"/>
          </a:p>
          <a:p>
            <a:r>
              <a:rPr kumimoji="1" lang="ja-JP" altLang="en-US"/>
              <a:t>・ご記載が難しい項目は削除され、適宜ご調整されてください</a:t>
            </a:r>
            <a:endParaRPr kumimoji="1" lang="ja-JP" altLang="en-US" dirty="0"/>
          </a:p>
        </p:txBody>
      </p:sp>
      <p:sp>
        <p:nvSpPr>
          <p:cNvPr id="4" name="日付プレースホルダー 3"/>
          <p:cNvSpPr>
            <a:spLocks noGrp="1"/>
          </p:cNvSpPr>
          <p:nvPr>
            <p:ph type="dt" idx="1"/>
          </p:nvPr>
        </p:nvSpPr>
        <p:spPr/>
        <p:txBody>
          <a:bodyPr/>
          <a:lstStyle/>
          <a:p>
            <a:endParaRPr kumimoji="1" lang="ja-JP" altLang="en-US"/>
          </a:p>
        </p:txBody>
      </p:sp>
    </p:spTree>
    <p:extLst>
      <p:ext uri="{BB962C8B-B14F-4D97-AF65-F5344CB8AC3E}">
        <p14:creationId xmlns:p14="http://schemas.microsoft.com/office/powerpoint/2010/main" val="1536413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2513" y="1304925"/>
            <a:ext cx="4471987" cy="3354388"/>
          </a:xfrm>
        </p:spPr>
      </p:sp>
      <p:sp>
        <p:nvSpPr>
          <p:cNvPr id="3" name="ノート プレースホルダー 2"/>
          <p:cNvSpPr>
            <a:spLocks noGrp="1"/>
          </p:cNvSpPr>
          <p:nvPr>
            <p:ph type="body" idx="1"/>
          </p:nvPr>
        </p:nvSpPr>
        <p:spPr/>
        <p:txBody>
          <a:bodyPr/>
          <a:lstStyle/>
          <a:p>
            <a:r>
              <a:rPr lang="ja-JP" altLang="en-US"/>
              <a:t>・各項目の配置は、適宜ご調整いただいて構いません</a:t>
            </a:r>
            <a:endParaRPr lang="en-US" altLang="ja-JP" dirty="0"/>
          </a:p>
          <a:p>
            <a:r>
              <a:rPr kumimoji="1" lang="ja-JP" altLang="en-US"/>
              <a:t>・ご記載が難しい項目は削除され、適宜ご調整されてください</a:t>
            </a:r>
          </a:p>
          <a:p>
            <a:endParaRPr kumimoji="1" lang="ja-JP" altLang="en-US" dirty="0"/>
          </a:p>
        </p:txBody>
      </p:sp>
      <p:sp>
        <p:nvSpPr>
          <p:cNvPr id="5" name="日付プレースホルダー 4"/>
          <p:cNvSpPr>
            <a:spLocks noGrp="1"/>
          </p:cNvSpPr>
          <p:nvPr>
            <p:ph type="dt" idx="11"/>
          </p:nvPr>
        </p:nvSpPr>
        <p:spPr/>
        <p:txBody>
          <a:bodyPr/>
          <a:lstStyle/>
          <a:p>
            <a:endParaRPr kumimoji="1" lang="ja-JP" altLang="en-US"/>
          </a:p>
        </p:txBody>
      </p:sp>
    </p:spTree>
    <p:extLst>
      <p:ext uri="{BB962C8B-B14F-4D97-AF65-F5344CB8AC3E}">
        <p14:creationId xmlns:p14="http://schemas.microsoft.com/office/powerpoint/2010/main" val="273974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2513" y="1304925"/>
            <a:ext cx="4471987" cy="3354388"/>
          </a:xfrm>
        </p:spPr>
      </p:sp>
      <p:sp>
        <p:nvSpPr>
          <p:cNvPr id="3" name="ノート プレースホルダー 2"/>
          <p:cNvSpPr>
            <a:spLocks noGrp="1"/>
          </p:cNvSpPr>
          <p:nvPr>
            <p:ph type="body" idx="1"/>
          </p:nvPr>
        </p:nvSpPr>
        <p:spPr/>
        <p:txBody>
          <a:bodyPr/>
          <a:lstStyle/>
          <a:p>
            <a:r>
              <a:rPr lang="ja-JP" altLang="en-US"/>
              <a:t>・各項目の配置は、適宜ご調整いただいて構いません</a:t>
            </a:r>
            <a:endParaRPr lang="en-US" altLang="ja-JP" dirty="0"/>
          </a:p>
          <a:p>
            <a:r>
              <a:rPr kumimoji="1" lang="ja-JP" altLang="en-US"/>
              <a:t>・ご記載が難しい項目は削除され、適宜ご調整されてください</a:t>
            </a:r>
          </a:p>
          <a:p>
            <a:endParaRPr kumimoji="1" lang="ja-JP" altLang="en-US" dirty="0"/>
          </a:p>
        </p:txBody>
      </p:sp>
      <p:sp>
        <p:nvSpPr>
          <p:cNvPr id="5" name="日付プレースホルダー 4"/>
          <p:cNvSpPr>
            <a:spLocks noGrp="1"/>
          </p:cNvSpPr>
          <p:nvPr>
            <p:ph type="dt" idx="11"/>
          </p:nvPr>
        </p:nvSpPr>
        <p:spPr/>
        <p:txBody>
          <a:bodyPr/>
          <a:lstStyle/>
          <a:p>
            <a:endParaRPr kumimoji="1" lang="ja-JP" altLang="en-US"/>
          </a:p>
        </p:txBody>
      </p:sp>
    </p:spTree>
    <p:extLst>
      <p:ext uri="{BB962C8B-B14F-4D97-AF65-F5344CB8AC3E}">
        <p14:creationId xmlns:p14="http://schemas.microsoft.com/office/powerpoint/2010/main" val="3283761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6829" y="1097280"/>
            <a:ext cx="7886700" cy="510139"/>
          </a:xfrm>
        </p:spPr>
        <p:txBody>
          <a:bodyPr anchor="b">
            <a:normAutofit/>
          </a:bodyPr>
          <a:lstStyle>
            <a:lvl1pPr>
              <a:defRPr sz="3200"/>
            </a:lvl1pPr>
          </a:lstStyle>
          <a:p>
            <a:r>
              <a:rPr lang="ja-JP" altLang="en-US" dirty="0"/>
              <a:t>課題名</a:t>
            </a:r>
            <a:br>
              <a:rPr lang="en-US" altLang="ja-JP" dirty="0"/>
            </a:br>
            <a:r>
              <a:rPr lang="ja-JP" altLang="en-US" dirty="0"/>
              <a:t>英語課題名を併記してください。</a:t>
            </a:r>
            <a:endParaRPr lang="en-US" dirty="0"/>
          </a:p>
        </p:txBody>
      </p:sp>
      <p:sp>
        <p:nvSpPr>
          <p:cNvPr id="3" name="Text Placeholder 2"/>
          <p:cNvSpPr>
            <a:spLocks noGrp="1"/>
          </p:cNvSpPr>
          <p:nvPr>
            <p:ph type="body" idx="1" hasCustomPrompt="1"/>
          </p:nvPr>
        </p:nvSpPr>
        <p:spPr>
          <a:xfrm>
            <a:off x="676829" y="4837264"/>
            <a:ext cx="7886700" cy="447005"/>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所属</a:t>
            </a:r>
            <a:r>
              <a:rPr lang="ja-JP" altLang="en-US"/>
              <a:t>と氏名（本項目は企業送付時に削除致します）</a:t>
            </a:r>
            <a:endParaRPr lang="ja-JP" altLang="en-US" dirty="0"/>
          </a:p>
        </p:txBody>
      </p:sp>
      <p:sp>
        <p:nvSpPr>
          <p:cNvPr id="7" name="Text Placeholder 2"/>
          <p:cNvSpPr>
            <a:spLocks noGrp="1"/>
          </p:cNvSpPr>
          <p:nvPr>
            <p:ph type="body" idx="13" hasCustomPrompt="1"/>
          </p:nvPr>
        </p:nvSpPr>
        <p:spPr>
          <a:xfrm>
            <a:off x="676829" y="2999907"/>
            <a:ext cx="7886700" cy="431499"/>
          </a:xfrm>
        </p:spPr>
        <p:txBody>
          <a:bodyPr/>
          <a:lstStyle>
            <a:lvl1pPr marL="0" indent="0">
              <a:buNone/>
              <a:defRPr sz="24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開発物名（例：　</a:t>
            </a:r>
            <a:r>
              <a:rPr lang="en-US" altLang="ja-JP" dirty="0"/>
              <a:t>Protein Kinase X Inhibitor</a:t>
            </a:r>
            <a:r>
              <a:rPr lang="ja-JP" altLang="en-US" dirty="0"/>
              <a:t>）</a:t>
            </a:r>
          </a:p>
        </p:txBody>
      </p:sp>
    </p:spTree>
    <p:extLst>
      <p:ext uri="{BB962C8B-B14F-4D97-AF65-F5344CB8AC3E}">
        <p14:creationId xmlns:p14="http://schemas.microsoft.com/office/powerpoint/2010/main" val="1678447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対象疾患と研究背景">
    <p:spTree>
      <p:nvGrpSpPr>
        <p:cNvPr id="1" name=""/>
        <p:cNvGrpSpPr/>
        <p:nvPr/>
      </p:nvGrpSpPr>
      <p:grpSpPr>
        <a:xfrm>
          <a:off x="0" y="0"/>
          <a:ext cx="0" cy="0"/>
          <a:chOff x="0" y="0"/>
          <a:chExt cx="0" cy="0"/>
        </a:xfrm>
      </p:grpSpPr>
      <p:sp>
        <p:nvSpPr>
          <p:cNvPr id="6" name="タイトル 1"/>
          <p:cNvSpPr>
            <a:spLocks noGrp="1"/>
          </p:cNvSpPr>
          <p:nvPr>
            <p:ph type="title" hasCustomPrompt="1"/>
          </p:nvPr>
        </p:nvSpPr>
        <p:spPr>
          <a:xfrm>
            <a:off x="755576" y="6237312"/>
            <a:ext cx="8280920" cy="424145"/>
          </a:xfrm>
        </p:spPr>
        <p:txBody>
          <a:bodyPr>
            <a:noAutofit/>
          </a:bodyPr>
          <a:lstStyle>
            <a:lvl1pPr>
              <a:defRPr sz="2400"/>
            </a:lvl1pPr>
          </a:lstStyle>
          <a:p>
            <a:r>
              <a:rPr kumimoji="1" lang="ja-JP" altLang="en-US" dirty="0"/>
              <a:t>研究開発の背景について、対象疾患名を含めスライド</a:t>
            </a:r>
            <a:r>
              <a:rPr kumimoji="1" lang="en-US" altLang="ja-JP" dirty="0"/>
              <a:t>1</a:t>
            </a:r>
            <a:r>
              <a:rPr kumimoji="1" lang="ja-JP" altLang="en-US" dirty="0"/>
              <a:t>枚以内で記載してください。</a:t>
            </a:r>
          </a:p>
        </p:txBody>
      </p:sp>
    </p:spTree>
    <p:extLst>
      <p:ext uri="{BB962C8B-B14F-4D97-AF65-F5344CB8AC3E}">
        <p14:creationId xmlns:p14="http://schemas.microsoft.com/office/powerpoint/2010/main" val="2225534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開発コンセプト">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755576" y="6237312"/>
            <a:ext cx="7634637" cy="424145"/>
          </a:xfrm>
        </p:spPr>
        <p:txBody>
          <a:bodyPr>
            <a:noAutofit/>
          </a:bodyPr>
          <a:lstStyle>
            <a:lvl1pPr>
              <a:defRPr sz="2400"/>
            </a:lvl1pPr>
          </a:lstStyle>
          <a:p>
            <a:r>
              <a:rPr kumimoji="1" lang="ja-JP" altLang="en-US" dirty="0"/>
              <a:t>開発コンセプトまたは仮説、予想される作用機序についてスライド</a:t>
            </a:r>
            <a:r>
              <a:rPr kumimoji="1" lang="en-US" altLang="ja-JP" dirty="0"/>
              <a:t>1</a:t>
            </a:r>
            <a:r>
              <a:rPr kumimoji="1" lang="ja-JP" altLang="en-US" dirty="0"/>
              <a:t>枚以内で記載してください。</a:t>
            </a:r>
          </a:p>
        </p:txBody>
      </p:sp>
    </p:spTree>
    <p:extLst>
      <p:ext uri="{BB962C8B-B14F-4D97-AF65-F5344CB8AC3E}">
        <p14:creationId xmlns:p14="http://schemas.microsoft.com/office/powerpoint/2010/main" val="1837082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 vitro有効性">
    <p:spTree>
      <p:nvGrpSpPr>
        <p:cNvPr id="1" name=""/>
        <p:cNvGrpSpPr/>
        <p:nvPr/>
      </p:nvGrpSpPr>
      <p:grpSpPr>
        <a:xfrm>
          <a:off x="0" y="0"/>
          <a:ext cx="0" cy="0"/>
          <a:chOff x="0" y="0"/>
          <a:chExt cx="0" cy="0"/>
        </a:xfrm>
      </p:grpSpPr>
      <p:sp>
        <p:nvSpPr>
          <p:cNvPr id="9" name="タイトル 1"/>
          <p:cNvSpPr>
            <a:spLocks noGrp="1"/>
          </p:cNvSpPr>
          <p:nvPr>
            <p:ph type="title" hasCustomPrompt="1"/>
          </p:nvPr>
        </p:nvSpPr>
        <p:spPr>
          <a:xfrm>
            <a:off x="611560" y="6021288"/>
            <a:ext cx="7776864" cy="424145"/>
          </a:xfrm>
        </p:spPr>
        <p:txBody>
          <a:bodyPr>
            <a:noAutofit/>
          </a:bodyPr>
          <a:lstStyle>
            <a:lvl1pPr>
              <a:defRPr sz="2400" baseline="0"/>
            </a:lvl1pPr>
          </a:lstStyle>
          <a:p>
            <a:r>
              <a:rPr kumimoji="1" lang="en-US" altLang="ja-JP" sz="2400" dirty="0"/>
              <a:t>vitro</a:t>
            </a:r>
            <a:r>
              <a:rPr kumimoji="1" lang="ja-JP" altLang="en-US" sz="2400" dirty="0" err="1"/>
              <a:t>での</a:t>
            </a:r>
            <a:r>
              <a:rPr kumimoji="1" lang="ja-JP" altLang="en-US" sz="2400" dirty="0"/>
              <a:t>有効性に関するデータがあれば記載してください。</a:t>
            </a:r>
            <a:br>
              <a:rPr kumimoji="1" lang="en-US" altLang="ja-JP" sz="2400" dirty="0"/>
            </a:br>
            <a:r>
              <a:rPr kumimoji="1" lang="ja-JP" altLang="en-US" sz="2400" dirty="0"/>
              <a:t>（創薬基盤技術を提案される場合は、従来の技術との優位性について記載してください）</a:t>
            </a:r>
            <a:endParaRPr lang="ja-JP" altLang="en-US" sz="2400" dirty="0"/>
          </a:p>
        </p:txBody>
      </p:sp>
    </p:spTree>
    <p:extLst>
      <p:ext uri="{BB962C8B-B14F-4D97-AF65-F5344CB8AC3E}">
        <p14:creationId xmlns:p14="http://schemas.microsoft.com/office/powerpoint/2010/main" val="284103946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 vivo有効性">
    <p:spTree>
      <p:nvGrpSpPr>
        <p:cNvPr id="1" name=""/>
        <p:cNvGrpSpPr/>
        <p:nvPr/>
      </p:nvGrpSpPr>
      <p:grpSpPr>
        <a:xfrm>
          <a:off x="0" y="0"/>
          <a:ext cx="0" cy="0"/>
          <a:chOff x="0" y="0"/>
          <a:chExt cx="0" cy="0"/>
        </a:xfrm>
      </p:grpSpPr>
      <p:sp>
        <p:nvSpPr>
          <p:cNvPr id="9" name="タイトル 1"/>
          <p:cNvSpPr>
            <a:spLocks noGrp="1"/>
          </p:cNvSpPr>
          <p:nvPr>
            <p:ph type="title" hasCustomPrompt="1"/>
          </p:nvPr>
        </p:nvSpPr>
        <p:spPr>
          <a:xfrm>
            <a:off x="827584" y="6309320"/>
            <a:ext cx="8136904" cy="424145"/>
          </a:xfrm>
        </p:spPr>
        <p:txBody>
          <a:bodyPr>
            <a:noAutofit/>
          </a:bodyPr>
          <a:lstStyle>
            <a:lvl1pPr>
              <a:defRPr sz="2400"/>
            </a:lvl1pPr>
          </a:lstStyle>
          <a:p>
            <a:r>
              <a:rPr kumimoji="1" lang="en-US" altLang="ja-JP" sz="2400" dirty="0"/>
              <a:t>vivo</a:t>
            </a:r>
            <a:r>
              <a:rPr kumimoji="1" lang="ja-JP" altLang="en-US" sz="2400" dirty="0" err="1"/>
              <a:t>での</a:t>
            </a:r>
            <a:r>
              <a:rPr kumimoji="1" lang="ja-JP" altLang="en-US" sz="2400" dirty="0"/>
              <a:t>有効性に関するデータがあれば記載してください。</a:t>
            </a:r>
            <a:endParaRPr lang="ja-JP" altLang="en-US" sz="2400" dirty="0"/>
          </a:p>
        </p:txBody>
      </p:sp>
    </p:spTree>
    <p:extLst>
      <p:ext uri="{BB962C8B-B14F-4D97-AF65-F5344CB8AC3E}">
        <p14:creationId xmlns:p14="http://schemas.microsoft.com/office/powerpoint/2010/main" val="2926259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毒性">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475656" y="6237312"/>
            <a:ext cx="6336704" cy="543594"/>
          </a:xfrm>
        </p:spPr>
        <p:txBody>
          <a:bodyPr>
            <a:normAutofit/>
          </a:bodyPr>
          <a:lstStyle>
            <a:lvl1pPr>
              <a:defRPr sz="2400"/>
            </a:lvl1pPr>
          </a:lstStyle>
          <a:p>
            <a:r>
              <a:rPr kumimoji="1" lang="ja-JP" altLang="en-US" dirty="0"/>
              <a:t>毒性に関するデータがあれば記載してください。</a:t>
            </a:r>
          </a:p>
        </p:txBody>
      </p:sp>
    </p:spTree>
    <p:extLst>
      <p:ext uri="{BB962C8B-B14F-4D97-AF65-F5344CB8AC3E}">
        <p14:creationId xmlns:p14="http://schemas.microsoft.com/office/powerpoint/2010/main" val="3128071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lanned">
    <p:spTree>
      <p:nvGrpSpPr>
        <p:cNvPr id="1" name=""/>
        <p:cNvGrpSpPr/>
        <p:nvPr/>
      </p:nvGrpSpPr>
      <p:grpSpPr>
        <a:xfrm>
          <a:off x="0" y="0"/>
          <a:ext cx="0" cy="0"/>
          <a:chOff x="0" y="0"/>
          <a:chExt cx="0" cy="0"/>
        </a:xfrm>
      </p:grpSpPr>
      <p:sp>
        <p:nvSpPr>
          <p:cNvPr id="6" name="タイトル 1"/>
          <p:cNvSpPr>
            <a:spLocks noGrp="1"/>
          </p:cNvSpPr>
          <p:nvPr>
            <p:ph type="title" hasCustomPrompt="1"/>
          </p:nvPr>
        </p:nvSpPr>
        <p:spPr>
          <a:xfrm>
            <a:off x="1187624" y="6165304"/>
            <a:ext cx="6840760" cy="543594"/>
          </a:xfrm>
        </p:spPr>
        <p:txBody>
          <a:bodyPr>
            <a:normAutofit/>
          </a:bodyPr>
          <a:lstStyle>
            <a:lvl1pPr>
              <a:defRPr sz="2400"/>
            </a:lvl1pPr>
          </a:lstStyle>
          <a:p>
            <a:r>
              <a:rPr kumimoji="1" lang="ja-JP" altLang="en-US" dirty="0"/>
              <a:t>今後</a:t>
            </a:r>
            <a:r>
              <a:rPr kumimoji="1" lang="en-US" altLang="ja-JP" dirty="0"/>
              <a:t>2</a:t>
            </a:r>
            <a:r>
              <a:rPr kumimoji="1" lang="ja-JP" altLang="en-US" dirty="0"/>
              <a:t>年間で実施予定の試験とスケジュールを記載してください。</a:t>
            </a:r>
          </a:p>
        </p:txBody>
      </p:sp>
    </p:spTree>
    <p:extLst>
      <p:ext uri="{BB962C8B-B14F-4D97-AF65-F5344CB8AC3E}">
        <p14:creationId xmlns:p14="http://schemas.microsoft.com/office/powerpoint/2010/main" val="4268375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F31A35-8FFC-4BF4-B1DA-7F4A876F149A}" type="datetimeFigureOut">
              <a:rPr kumimoji="1" lang="ja-JP" altLang="en-US" smtClean="0"/>
              <a:t>2025/11/17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15E184-098D-4F82-854D-0DFF706047DA}" type="slidenum">
              <a:rPr kumimoji="1" lang="ja-JP" altLang="en-US" smtClean="0"/>
              <a:t>‹#›</a:t>
            </a:fld>
            <a:endParaRPr kumimoji="1" lang="ja-JP" altLang="en-US"/>
          </a:p>
        </p:txBody>
      </p:sp>
    </p:spTree>
    <p:extLst>
      <p:ext uri="{BB962C8B-B14F-4D97-AF65-F5344CB8AC3E}">
        <p14:creationId xmlns:p14="http://schemas.microsoft.com/office/powerpoint/2010/main" val="3032024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96474843-356D-48E8-A01C-F0A64A711A26}" type="datetimeFigureOut">
              <a:rPr lang="ja-JP" altLang="en-US" smtClean="0"/>
              <a:pPr/>
              <a:t>2025/11/17</a:t>
            </a:fld>
            <a:endParaRPr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latin typeface="ＭＳ Ｐゴシック" panose="020B0600070205080204" pitchFamily="50" charset="-128"/>
                <a:ea typeface="ＭＳ Ｐゴシック" panose="020B0600070205080204" pitchFamily="50" charset="-128"/>
              </a:defRPr>
            </a:lvl1pPr>
          </a:lstStyle>
          <a:p>
            <a:endParaRPr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557A7A3B-2D82-4F9B-878C-3499D9D8F32A}" type="slidenum">
              <a:rPr lang="ja-JP" altLang="en-US" smtClean="0"/>
              <a:pPr/>
              <a:t>‹#›</a:t>
            </a:fld>
            <a:endParaRPr lang="ja-JP" altLang="en-US" dirty="0"/>
          </a:p>
        </p:txBody>
      </p:sp>
    </p:spTree>
    <p:extLst>
      <p:ext uri="{BB962C8B-B14F-4D97-AF65-F5344CB8AC3E}">
        <p14:creationId xmlns:p14="http://schemas.microsoft.com/office/powerpoint/2010/main" val="3028123191"/>
      </p:ext>
    </p:extLst>
  </p:cSld>
  <p:clrMap bg1="lt1" tx1="dk1" bg2="lt2" tx2="dk2" accent1="accent1" accent2="accent2" accent3="accent3" accent4="accent4" accent5="accent5" accent6="accent6" hlink="hlink" folHlink="folHlink"/>
  <p:sldLayoutIdLst>
    <p:sldLayoutId id="2147483663" r:id="rId1"/>
    <p:sldLayoutId id="2147483675" r:id="rId2"/>
    <p:sldLayoutId id="2147483672" r:id="rId3"/>
    <p:sldLayoutId id="2147483666" r:id="rId4"/>
    <p:sldLayoutId id="2147483668" r:id="rId5"/>
    <p:sldLayoutId id="2147483673" r:id="rId6"/>
    <p:sldLayoutId id="2147483674" r:id="rId7"/>
    <p:sldLayoutId id="2147483676" r:id="rId8"/>
  </p:sldLayoutIdLst>
  <p:txStyles>
    <p:titleStyle>
      <a:lvl1pPr algn="l" defTabSz="914400" rtl="0" eaLnBrk="1" latinLnBrk="0" hangingPunct="1">
        <a:lnSpc>
          <a:spcPct val="90000"/>
        </a:lnSpc>
        <a:spcBef>
          <a:spcPct val="0"/>
        </a:spcBef>
        <a:buNone/>
        <a:defRPr kumimoji="1" sz="4400" kern="1200">
          <a:solidFill>
            <a:schemeClr val="tx1"/>
          </a:solidFill>
          <a:latin typeface="ＭＳ Ｐゴシック" panose="020B0600070205080204" pitchFamily="50" charset="-128"/>
          <a:ea typeface="ＭＳ Ｐゴシック" panose="020B060007020508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ＭＳ Ｐゴシック" panose="020B0600070205080204" pitchFamily="50" charset="-128"/>
          <a:ea typeface="ＭＳ Ｐゴシック" panose="020B060007020508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ＭＳ Ｐゴシック" panose="020B0600070205080204" pitchFamily="50" charset="-128"/>
          <a:ea typeface="ＭＳ Ｐゴシック" panose="020B060007020508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ＭＳ Ｐゴシック" panose="020B0600070205080204" pitchFamily="50" charset="-128"/>
          <a:ea typeface="ＭＳ Ｐゴシック" panose="020B060007020508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ＭＳ Ｐゴシック" panose="020B0600070205080204" pitchFamily="50" charset="-128"/>
          <a:ea typeface="ＭＳ Ｐゴシック" panose="020B060007020508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ＭＳ Ｐゴシック" panose="020B0600070205080204" pitchFamily="50" charset="-128"/>
          <a:ea typeface="ＭＳ Ｐゴシック" panose="020B060007020508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テキスト ボックス 1"/>
          <p:cNvSpPr txBox="1"/>
          <p:nvPr/>
        </p:nvSpPr>
        <p:spPr>
          <a:xfrm>
            <a:off x="154678" y="20595"/>
            <a:ext cx="8712968" cy="2434705"/>
          </a:xfrm>
          <a:prstGeom prst="rect">
            <a:avLst/>
          </a:prstGeom>
          <a:noFill/>
          <a:ln>
            <a:noFill/>
          </a:ln>
        </p:spPr>
        <p:txBody>
          <a:bodyPr wrap="square" rtlCol="0">
            <a:spAutoFit/>
          </a:bodyPr>
          <a:lstStyle/>
          <a:p>
            <a:pPr algn="ctr">
              <a:lnSpc>
                <a:spcPct val="150000"/>
              </a:lnSpc>
            </a:pPr>
            <a:r>
              <a:rPr lang="en-US" altLang="ja-JP" sz="2000" b="1" dirty="0">
                <a:latin typeface="+mn-ea"/>
              </a:rPr>
              <a:t>Non-confidential</a:t>
            </a:r>
            <a:r>
              <a:rPr lang="ja-JP" altLang="en-US" sz="2000" b="1" dirty="0">
                <a:latin typeface="+mn-ea"/>
              </a:rPr>
              <a:t>資料</a:t>
            </a:r>
            <a:r>
              <a:rPr lang="ja-JP" altLang="en-US" sz="2000" b="1" dirty="0">
                <a:latin typeface="+mj-ea"/>
                <a:ea typeface="+mj-ea"/>
              </a:rPr>
              <a:t>について</a:t>
            </a:r>
            <a:endParaRPr lang="en-US" altLang="ja-JP" sz="2000" b="1" dirty="0">
              <a:latin typeface="+mj-ea"/>
              <a:ea typeface="+mj-ea"/>
            </a:endParaRPr>
          </a:p>
          <a:p>
            <a:pPr>
              <a:lnSpc>
                <a:spcPct val="150000"/>
              </a:lnSpc>
            </a:pPr>
            <a:r>
              <a:rPr lang="en-US" altLang="ja-JP" sz="1700" b="1" dirty="0">
                <a:latin typeface="+mn-ea"/>
              </a:rPr>
              <a:t>Non-confidential</a:t>
            </a:r>
            <a:r>
              <a:rPr lang="ja-JP" altLang="en-US" sz="1700" b="1">
                <a:latin typeface="+mn-ea"/>
              </a:rPr>
              <a:t>資料は、企業が導入の検討にあたり</a:t>
            </a:r>
            <a:r>
              <a:rPr lang="ja-JP" altLang="en-US" sz="1700" b="1" u="sng">
                <a:solidFill>
                  <a:srgbClr val="FF0000"/>
                </a:solidFill>
                <a:latin typeface="+mn-ea"/>
              </a:rPr>
              <a:t>興味があるかどうか判断させることを目的とした資料</a:t>
            </a:r>
            <a:r>
              <a:rPr lang="ja-JP" altLang="en-US" sz="1700" b="1">
                <a:latin typeface="+mn-ea"/>
              </a:rPr>
              <a:t>です。</a:t>
            </a:r>
            <a:r>
              <a:rPr lang="ja-JP" altLang="en-US" sz="1700" b="1"/>
              <a:t>「面談で詳しく話を聞いてみたい」と感じるような魅力的な概要資料が理想です。</a:t>
            </a:r>
            <a:br>
              <a:rPr lang="en-US" altLang="ja-JP" sz="1700" b="1" dirty="0">
                <a:latin typeface="+mn-ea"/>
              </a:rPr>
            </a:br>
            <a:r>
              <a:rPr lang="en-US" altLang="ja-JP" sz="1600" b="1" dirty="0">
                <a:latin typeface="+mn-ea"/>
              </a:rPr>
              <a:t>※</a:t>
            </a:r>
            <a:r>
              <a:rPr lang="ja-JP" altLang="en-US" sz="1600" b="1"/>
              <a:t>お手持ちの資料をご提出いただく場合は、開示可能な内容にご変更されてご提出ください。</a:t>
            </a:r>
            <a:br>
              <a:rPr lang="en-US" altLang="ja-JP" sz="1600" b="1" dirty="0"/>
            </a:br>
            <a:r>
              <a:rPr lang="en-US" altLang="ja-JP" sz="1600" b="1" dirty="0">
                <a:latin typeface="+mn-ea"/>
              </a:rPr>
              <a:t>※</a:t>
            </a:r>
            <a:r>
              <a:rPr lang="ja-JP" altLang="en-US" sz="1600" b="1">
                <a:latin typeface="+mn-ea"/>
              </a:rPr>
              <a:t>本資料はサンプルとして</a:t>
            </a:r>
            <a:r>
              <a:rPr lang="ja-JP" altLang="en-US" sz="1600" b="1"/>
              <a:t>ご参考までにご確認いただければ幸いです。</a:t>
            </a:r>
            <a:endParaRPr lang="en-US" altLang="ja-JP" sz="1600" b="1" dirty="0">
              <a:latin typeface="+mn-ea"/>
            </a:endParaRPr>
          </a:p>
        </p:txBody>
      </p:sp>
      <p:sp>
        <p:nvSpPr>
          <p:cNvPr id="3" name="テキスト ボックス 2"/>
          <p:cNvSpPr txBox="1"/>
          <p:nvPr/>
        </p:nvSpPr>
        <p:spPr>
          <a:xfrm>
            <a:off x="432257" y="2589804"/>
            <a:ext cx="3888432" cy="2356671"/>
          </a:xfrm>
          <a:prstGeom prst="rect">
            <a:avLst/>
          </a:prstGeom>
          <a:noFill/>
        </p:spPr>
        <p:txBody>
          <a:bodyPr wrap="square" rtlCol="0">
            <a:spAutoFit/>
          </a:bodyPr>
          <a:lstStyle/>
          <a:p>
            <a:pPr>
              <a:lnSpc>
                <a:spcPct val="150000"/>
              </a:lnSpc>
            </a:pPr>
            <a:r>
              <a:rPr lang="ja-JP" altLang="en-US" sz="1600" b="1" dirty="0">
                <a:latin typeface="+mn-ea"/>
              </a:rPr>
              <a:t>　　</a:t>
            </a:r>
            <a:r>
              <a:rPr lang="ja-JP" altLang="en-US" sz="2000" b="1" dirty="0">
                <a:latin typeface="+mn-ea"/>
              </a:rPr>
              <a:t>記載しないで欲しい情報</a:t>
            </a:r>
            <a:endParaRPr lang="en-US" altLang="ja-JP" sz="2000" b="1" dirty="0">
              <a:latin typeface="+mn-ea"/>
            </a:endParaRPr>
          </a:p>
          <a:p>
            <a:pPr>
              <a:lnSpc>
                <a:spcPct val="150000"/>
              </a:lnSpc>
            </a:pPr>
            <a:r>
              <a:rPr lang="ja-JP" altLang="en-US" sz="2000" b="1">
                <a:latin typeface="+mn-ea"/>
              </a:rPr>
              <a:t>・</a:t>
            </a:r>
            <a:r>
              <a:rPr lang="ja-JP" altLang="en-US" sz="2000" b="1" dirty="0">
                <a:latin typeface="+mn-ea"/>
              </a:rPr>
              <a:t>化合物の構造</a:t>
            </a:r>
            <a:endParaRPr lang="en-US" altLang="ja-JP" sz="2000" b="1" dirty="0">
              <a:latin typeface="+mn-ea"/>
            </a:endParaRPr>
          </a:p>
          <a:p>
            <a:pPr>
              <a:lnSpc>
                <a:spcPct val="150000"/>
              </a:lnSpc>
            </a:pPr>
            <a:r>
              <a:rPr lang="ja-JP" altLang="en-US" sz="2000" b="1" dirty="0">
                <a:latin typeface="+mn-ea"/>
              </a:rPr>
              <a:t>・詳細な</a:t>
            </a:r>
            <a:r>
              <a:rPr lang="ja-JP" altLang="en-US" sz="2000" b="1">
                <a:latin typeface="+mn-ea"/>
              </a:rPr>
              <a:t>実験条件</a:t>
            </a:r>
            <a:endParaRPr lang="en-US" altLang="ja-JP" sz="2000" b="1" dirty="0">
              <a:latin typeface="+mn-ea"/>
            </a:endParaRPr>
          </a:p>
          <a:p>
            <a:pPr>
              <a:lnSpc>
                <a:spcPct val="150000"/>
              </a:lnSpc>
            </a:pPr>
            <a:r>
              <a:rPr lang="ja-JP" altLang="en-US" sz="2000" b="1">
                <a:latin typeface="+mn-ea"/>
              </a:rPr>
              <a:t>・スクリーニングライブラリー</a:t>
            </a:r>
            <a:endParaRPr lang="en-US" altLang="ja-JP" sz="2000" b="1" dirty="0">
              <a:latin typeface="+mn-ea"/>
            </a:endParaRPr>
          </a:p>
          <a:p>
            <a:pPr>
              <a:lnSpc>
                <a:spcPct val="150000"/>
              </a:lnSpc>
            </a:pPr>
            <a:r>
              <a:rPr lang="ja-JP" altLang="en-US" sz="2000" b="1">
                <a:latin typeface="+mn-ea"/>
              </a:rPr>
              <a:t>・</a:t>
            </a:r>
            <a:r>
              <a:rPr lang="ja-JP" altLang="en-US" sz="2000" b="1" dirty="0">
                <a:latin typeface="+mn-ea"/>
              </a:rPr>
              <a:t>その他未発表のデータ</a:t>
            </a:r>
            <a:endParaRPr lang="en-US" altLang="ja-JP" sz="2000" b="1" dirty="0">
              <a:latin typeface="+mn-ea"/>
            </a:endParaRPr>
          </a:p>
        </p:txBody>
      </p:sp>
      <p:sp>
        <p:nvSpPr>
          <p:cNvPr id="4" name="テキスト ボックス 3"/>
          <p:cNvSpPr txBox="1"/>
          <p:nvPr/>
        </p:nvSpPr>
        <p:spPr>
          <a:xfrm>
            <a:off x="4320689" y="2591652"/>
            <a:ext cx="4802191" cy="2314929"/>
          </a:xfrm>
          <a:prstGeom prst="rect">
            <a:avLst/>
          </a:prstGeom>
          <a:noFill/>
        </p:spPr>
        <p:txBody>
          <a:bodyPr wrap="square" rtlCol="0">
            <a:spAutoFit/>
          </a:bodyPr>
          <a:lstStyle/>
          <a:p>
            <a:pPr>
              <a:lnSpc>
                <a:spcPct val="150000"/>
              </a:lnSpc>
            </a:pPr>
            <a:r>
              <a:rPr lang="ja-JP" altLang="en-US" b="1" dirty="0">
                <a:latin typeface="+mn-ea"/>
              </a:rPr>
              <a:t>　</a:t>
            </a:r>
            <a:r>
              <a:rPr lang="ja-JP" altLang="en-US" sz="2000" b="1" dirty="0">
                <a:latin typeface="+mn-ea"/>
              </a:rPr>
              <a:t>　　企業の不採択理由</a:t>
            </a:r>
            <a:r>
              <a:rPr lang="en-US" altLang="ja-JP" sz="2000" b="1" dirty="0">
                <a:latin typeface="+mn-ea"/>
              </a:rPr>
              <a:t>TOP3</a:t>
            </a:r>
          </a:p>
          <a:p>
            <a:pPr>
              <a:lnSpc>
                <a:spcPct val="150000"/>
              </a:lnSpc>
            </a:pPr>
            <a:r>
              <a:rPr lang="en-US" altLang="ja-JP" sz="2000" b="1" dirty="0">
                <a:latin typeface="+mn-ea"/>
              </a:rPr>
              <a:t>1</a:t>
            </a:r>
            <a:r>
              <a:rPr lang="ja-JP" altLang="en-US" sz="2000" b="1" dirty="0">
                <a:latin typeface="+mn-ea"/>
              </a:rPr>
              <a:t>位　データ不足</a:t>
            </a:r>
            <a:endParaRPr lang="en-US" altLang="ja-JP" sz="2000" b="1" dirty="0">
              <a:latin typeface="+mn-ea"/>
            </a:endParaRPr>
          </a:p>
          <a:p>
            <a:pPr>
              <a:lnSpc>
                <a:spcPct val="150000"/>
              </a:lnSpc>
            </a:pPr>
            <a:r>
              <a:rPr lang="en-US" altLang="ja-JP" sz="2000" b="1" dirty="0">
                <a:latin typeface="+mn-ea"/>
              </a:rPr>
              <a:t>2</a:t>
            </a:r>
            <a:r>
              <a:rPr lang="ja-JP" altLang="en-US" sz="2000" b="1">
                <a:latin typeface="+mn-ea"/>
              </a:rPr>
              <a:t>位　既存品と</a:t>
            </a:r>
            <a:r>
              <a:rPr lang="ja-JP" altLang="en-US" sz="2000" b="1" dirty="0">
                <a:latin typeface="+mn-ea"/>
              </a:rPr>
              <a:t>の差別化が明らかでない</a:t>
            </a:r>
            <a:endParaRPr lang="en-US" altLang="ja-JP" sz="2000" b="1" dirty="0">
              <a:latin typeface="+mn-ea"/>
            </a:endParaRPr>
          </a:p>
          <a:p>
            <a:pPr>
              <a:lnSpc>
                <a:spcPct val="150000"/>
              </a:lnSpc>
            </a:pPr>
            <a:r>
              <a:rPr lang="en-US" altLang="ja-JP" sz="2000" b="1" dirty="0">
                <a:latin typeface="+mn-ea"/>
              </a:rPr>
              <a:t>3</a:t>
            </a:r>
            <a:r>
              <a:rPr lang="ja-JP" altLang="en-US" sz="2000" b="1">
                <a:latin typeface="+mn-ea"/>
              </a:rPr>
              <a:t>位　作用機序が</a:t>
            </a:r>
            <a:r>
              <a:rPr lang="ja-JP" altLang="en-US" sz="2000" b="1" dirty="0">
                <a:latin typeface="+mn-ea"/>
              </a:rPr>
              <a:t>明らかでない</a:t>
            </a:r>
            <a:endParaRPr lang="en-US" altLang="ja-JP" sz="2000" b="1" dirty="0">
              <a:latin typeface="+mn-ea"/>
            </a:endParaRPr>
          </a:p>
          <a:p>
            <a:pPr>
              <a:lnSpc>
                <a:spcPct val="150000"/>
              </a:lnSpc>
            </a:pPr>
            <a:endParaRPr lang="en-US" altLang="ja-JP" b="1" dirty="0">
              <a:latin typeface="+mn-ea"/>
            </a:endParaRPr>
          </a:p>
        </p:txBody>
      </p:sp>
      <p:sp>
        <p:nvSpPr>
          <p:cNvPr id="9" name="角丸四角形 8"/>
          <p:cNvSpPr/>
          <p:nvPr/>
        </p:nvSpPr>
        <p:spPr>
          <a:xfrm>
            <a:off x="4320689" y="2547601"/>
            <a:ext cx="4680520" cy="2354491"/>
          </a:xfrm>
          <a:prstGeom prst="round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55385" y="2519902"/>
            <a:ext cx="3848128" cy="2440646"/>
          </a:xfrm>
          <a:prstGeom prst="round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575580" y="5176813"/>
            <a:ext cx="8961743" cy="830997"/>
          </a:xfrm>
          <a:prstGeom prst="rect">
            <a:avLst/>
          </a:prstGeom>
          <a:noFill/>
        </p:spPr>
        <p:txBody>
          <a:bodyPr wrap="square" rtlCol="0">
            <a:spAutoFit/>
          </a:bodyPr>
          <a:lstStyle/>
          <a:p>
            <a:r>
              <a:rPr lang="ja-JP" altLang="en-US" sz="1600" b="1"/>
              <a:t>・各項目はデータの数に応じて適宜移動させてください。</a:t>
            </a:r>
            <a:endParaRPr lang="en-US" altLang="ja-JP" sz="1600" b="1" dirty="0"/>
          </a:p>
          <a:p>
            <a:r>
              <a:rPr lang="ja-JP" altLang="en-US" sz="1600" b="1"/>
              <a:t>・</a:t>
            </a:r>
            <a:r>
              <a:rPr lang="ja-JP" altLang="en-US" sz="1600" b="1" dirty="0"/>
              <a:t>省略語は初出での正式名称の記載または注釈の挿入をお願いします。</a:t>
            </a:r>
            <a:endParaRPr lang="en-US" altLang="ja-JP" sz="1600" b="1" dirty="0"/>
          </a:p>
          <a:p>
            <a:r>
              <a:rPr lang="ja-JP" altLang="en-US" sz="1600" b="1"/>
              <a:t>・次ページからデータを挿入ください</a:t>
            </a:r>
            <a:endParaRPr lang="ja-JP" altLang="en-US" b="1" dirty="0"/>
          </a:p>
        </p:txBody>
      </p:sp>
      <p:pic>
        <p:nvPicPr>
          <p:cNvPr id="11" name="図 10" descr="ハザードシンボル【&lt;strong&gt;注意&lt;/strong&gt;のシンボル】 - PC＆スマートフォンの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2485" y="5025150"/>
            <a:ext cx="638175" cy="1011475"/>
          </a:xfrm>
          <a:prstGeom prst="rect">
            <a:avLst/>
          </a:prstGeom>
        </p:spPr>
      </p:pic>
      <p:sp>
        <p:nvSpPr>
          <p:cNvPr id="7" name="テキスト ボックス 6">
            <a:extLst>
              <a:ext uri="{FF2B5EF4-FFF2-40B4-BE49-F238E27FC236}">
                <a16:creationId xmlns:a16="http://schemas.microsoft.com/office/drawing/2014/main" id="{BBE0AFA8-8F3C-4A24-74B1-C1D41CDC841D}"/>
              </a:ext>
            </a:extLst>
          </p:cNvPr>
          <p:cNvSpPr txBox="1"/>
          <p:nvPr/>
        </p:nvSpPr>
        <p:spPr>
          <a:xfrm>
            <a:off x="211143" y="5980837"/>
            <a:ext cx="8721713" cy="1754326"/>
          </a:xfrm>
          <a:prstGeom prst="rect">
            <a:avLst/>
          </a:prstGeom>
          <a:noFill/>
        </p:spPr>
        <p:txBody>
          <a:bodyPr wrap="square">
            <a:spAutoFit/>
          </a:bodyPr>
          <a:lstStyle/>
          <a:p>
            <a:endParaRPr lang="en-US" altLang="ja-JP" b="1" dirty="0">
              <a:latin typeface="Helvetica" pitchFamily="2" charset="0"/>
            </a:endParaRPr>
          </a:p>
          <a:p>
            <a:r>
              <a:rPr lang="ja-JP" altLang="en-US" sz="1200">
                <a:latin typeface="+mn-ea"/>
              </a:rPr>
              <a:t>本資料は、日本製薬工業協会「企業が目指す医薬品候補物質の科学的・実務的要件</a:t>
            </a:r>
            <a:r>
              <a:rPr lang="en" altLang="ja-JP" sz="1200" dirty="0">
                <a:latin typeface="+mn-ea"/>
              </a:rPr>
              <a:t>〜Target</a:t>
            </a:r>
            <a:r>
              <a:rPr lang="ja-JP" altLang="en-US" sz="1200">
                <a:latin typeface="+mn-ea"/>
              </a:rPr>
              <a:t> </a:t>
            </a:r>
            <a:r>
              <a:rPr lang="en-US" altLang="ja-JP" sz="1200" dirty="0">
                <a:latin typeface="+mn-ea"/>
              </a:rPr>
              <a:t>Product</a:t>
            </a:r>
            <a:r>
              <a:rPr lang="ja-JP" altLang="en-US" sz="1200">
                <a:latin typeface="+mn-ea"/>
              </a:rPr>
              <a:t> </a:t>
            </a:r>
            <a:r>
              <a:rPr lang="en-US" altLang="ja-JP" sz="1200" dirty="0">
                <a:latin typeface="+mn-ea"/>
              </a:rPr>
              <a:t>Profile</a:t>
            </a:r>
            <a:r>
              <a:rPr lang="ja-JP" altLang="en-US" sz="1200">
                <a:latin typeface="+mn-ea"/>
              </a:rPr>
              <a:t>（</a:t>
            </a:r>
            <a:r>
              <a:rPr lang="en-US" altLang="ja-JP" sz="1200" dirty="0">
                <a:latin typeface="+mn-ea"/>
              </a:rPr>
              <a:t>TPP</a:t>
            </a:r>
            <a:r>
              <a:rPr lang="ja-JP" altLang="en-US" sz="1200">
                <a:latin typeface="+mn-ea"/>
              </a:rPr>
              <a:t>）の記載について</a:t>
            </a:r>
            <a:r>
              <a:rPr lang="en-US" altLang="ja-JP" sz="1200" dirty="0">
                <a:latin typeface="+mn-ea"/>
              </a:rPr>
              <a:t>〜</a:t>
            </a:r>
            <a:r>
              <a:rPr lang="ja-JP" altLang="en-US" sz="1200">
                <a:latin typeface="+mn-ea"/>
              </a:rPr>
              <a:t>を参考に作成しています。ご研究内容にそぐわない項目については、適宜アレンジのうえ、ご記載ください。</a:t>
            </a:r>
            <a:endParaRPr lang="en" altLang="ja-JP" sz="1200" dirty="0">
              <a:latin typeface="+mn-ea"/>
            </a:endParaRPr>
          </a:p>
          <a:p>
            <a:endParaRPr lang="en-US" altLang="ja-JP" sz="1200" dirty="0">
              <a:latin typeface="+mn-ea"/>
            </a:endParaRPr>
          </a:p>
          <a:p>
            <a:pPr>
              <a:buNone/>
            </a:pPr>
            <a:br>
              <a:rPr lang="ja-JP" altLang="en-US">
                <a:effectLst/>
                <a:latin typeface="Helvetica" pitchFamily="2" charset="0"/>
              </a:rPr>
            </a:br>
            <a:endParaRPr lang="ja-JP" altLang="en-US">
              <a:effectLst/>
              <a:latin typeface="Helvetica" pitchFamily="2" charset="0"/>
            </a:endParaRPr>
          </a:p>
          <a:p>
            <a:pPr algn="ctr">
              <a:buNone/>
            </a:pPr>
            <a:r>
              <a:rPr lang="ja-JP" altLang="en-US">
                <a:effectLst/>
                <a:latin typeface="Helvetica" pitchFamily="2" charset="0"/>
              </a:rPr>
              <a:t> </a:t>
            </a:r>
            <a:endParaRPr lang="en" altLang="ja-JP" dirty="0">
              <a:effectLst/>
              <a:latin typeface="Helvetica" pitchFamily="2" charset="0"/>
            </a:endParaRPr>
          </a:p>
        </p:txBody>
      </p:sp>
    </p:spTree>
    <p:extLst>
      <p:ext uri="{BB962C8B-B14F-4D97-AF65-F5344CB8AC3E}">
        <p14:creationId xmlns:p14="http://schemas.microsoft.com/office/powerpoint/2010/main" val="2834368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14">
            <a:extLst>
              <a:ext uri="{FF2B5EF4-FFF2-40B4-BE49-F238E27FC236}">
                <a16:creationId xmlns:a16="http://schemas.microsoft.com/office/drawing/2014/main" id="{BC079D40-720B-143D-2087-9E52BF2CD0B5}"/>
              </a:ext>
            </a:extLst>
          </p:cNvPr>
          <p:cNvSpPr txBox="1">
            <a:spLocks/>
          </p:cNvSpPr>
          <p:nvPr/>
        </p:nvSpPr>
        <p:spPr>
          <a:xfrm>
            <a:off x="514115" y="1317651"/>
            <a:ext cx="8047806" cy="51001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kumimoji="1" sz="2400" kern="1200" baseline="0">
                <a:solidFill>
                  <a:schemeClr val="tx1"/>
                </a:solidFill>
                <a:latin typeface="ＭＳ Ｐゴシック" panose="020B0600070205080204" pitchFamily="50" charset="-128"/>
                <a:ea typeface="ＭＳ Ｐゴシック" panose="020B0600070205080204" pitchFamily="50" charset="-128"/>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tint val="75000"/>
                  </a:schemeClr>
                </a:solidFill>
                <a:latin typeface="ＭＳ Ｐゴシック" panose="020B0600070205080204" pitchFamily="50" charset="-128"/>
                <a:ea typeface="ＭＳ Ｐゴシック" panose="020B0600070205080204" pitchFamily="50"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ＭＳ Ｐゴシック" panose="020B0600070205080204" pitchFamily="50" charset="-128"/>
                <a:ea typeface="ＭＳ Ｐゴシック" panose="020B0600070205080204" pitchFamily="50" charset="-128"/>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ＭＳ Ｐゴシック" panose="020B0600070205080204" pitchFamily="50" charset="-128"/>
                <a:ea typeface="ＭＳ Ｐゴシック" panose="020B060007020508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ＭＳ Ｐゴシック" panose="020B0600070205080204" pitchFamily="50" charset="-128"/>
                <a:ea typeface="ＭＳ Ｐゴシック" panose="020B0600070205080204" pitchFamily="50" charset="-128"/>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9pPr>
          </a:lstStyle>
          <a:p>
            <a:endParaRPr lang="ja-JP" altLang="en-US" sz="2000" b="1" dirty="0">
              <a:latin typeface="+mn-ea"/>
              <a:ea typeface="+mn-ea"/>
            </a:endParaRPr>
          </a:p>
        </p:txBody>
      </p:sp>
      <p:sp>
        <p:nvSpPr>
          <p:cNvPr id="11" name="テキスト ボックス 10">
            <a:extLst>
              <a:ext uri="{FF2B5EF4-FFF2-40B4-BE49-F238E27FC236}">
                <a16:creationId xmlns:a16="http://schemas.microsoft.com/office/drawing/2014/main" id="{0BACBA79-921A-451B-5E04-E2EF779167F2}"/>
              </a:ext>
            </a:extLst>
          </p:cNvPr>
          <p:cNvSpPr txBox="1"/>
          <p:nvPr/>
        </p:nvSpPr>
        <p:spPr>
          <a:xfrm>
            <a:off x="251520" y="242307"/>
            <a:ext cx="5272438" cy="468270"/>
          </a:xfrm>
          <a:prstGeom prst="rect">
            <a:avLst/>
          </a:prstGeom>
          <a:noFill/>
          <a:ln>
            <a:solidFill>
              <a:schemeClr val="tx1"/>
            </a:solidFill>
          </a:ln>
        </p:spPr>
        <p:txBody>
          <a:bodyPr wrap="square" rtlCol="0">
            <a:spAutoFit/>
          </a:bodyPr>
          <a:lstStyle/>
          <a:p>
            <a:pPr>
              <a:lnSpc>
                <a:spcPct val="150000"/>
              </a:lnSpc>
            </a:pPr>
            <a:r>
              <a:rPr kumimoji="1" lang="ja-JP" altLang="en-US" b="1">
                <a:latin typeface="+mn-ea"/>
              </a:rPr>
              <a:t>既存技術との差別化データ、競合優位性</a:t>
            </a:r>
            <a:r>
              <a:rPr lang="ja-JP" altLang="en-US" b="1">
                <a:latin typeface="+mn-ea"/>
              </a:rPr>
              <a:t>データ</a:t>
            </a:r>
            <a:endParaRPr kumimoji="1" lang="ja-JP" altLang="en-US" b="1" dirty="0">
              <a:latin typeface="+mn-ea"/>
            </a:endParaRPr>
          </a:p>
        </p:txBody>
      </p:sp>
      <p:sp>
        <p:nvSpPr>
          <p:cNvPr id="12" name="テキスト ボックス 11">
            <a:extLst>
              <a:ext uri="{FF2B5EF4-FFF2-40B4-BE49-F238E27FC236}">
                <a16:creationId xmlns:a16="http://schemas.microsoft.com/office/drawing/2014/main" id="{90EB1CAB-6BE2-2613-14A0-71210084DBB7}"/>
              </a:ext>
            </a:extLst>
          </p:cNvPr>
          <p:cNvSpPr txBox="1"/>
          <p:nvPr/>
        </p:nvSpPr>
        <p:spPr>
          <a:xfrm>
            <a:off x="107504" y="836712"/>
            <a:ext cx="8047806" cy="3539430"/>
          </a:xfrm>
          <a:prstGeom prst="rect">
            <a:avLst/>
          </a:prstGeom>
          <a:noFill/>
          <a:ln>
            <a:noFill/>
          </a:ln>
        </p:spPr>
        <p:txBody>
          <a:bodyPr wrap="square" rtlCol="0">
            <a:spAutoFit/>
          </a:bodyPr>
          <a:lstStyle/>
          <a:p>
            <a:r>
              <a:rPr lang="ja-JP" altLang="en-US" sz="1400" i="1">
                <a:solidFill>
                  <a:srgbClr val="FF0000"/>
                </a:solidFill>
                <a:latin typeface="+mn-ea"/>
              </a:rPr>
              <a:t>図、表を含み、図および表が示唆していることも文書で説明ください</a:t>
            </a:r>
            <a:endParaRPr lang="en-US" altLang="ja-JP" sz="1400" i="1" dirty="0">
              <a:solidFill>
                <a:srgbClr val="FF0000"/>
              </a:solidFill>
              <a:latin typeface="+mn-ea"/>
            </a:endParaRPr>
          </a:p>
          <a:p>
            <a:endParaRPr lang="en-US" altLang="ja-JP" sz="1400" i="1" dirty="0">
              <a:solidFill>
                <a:schemeClr val="accent1">
                  <a:lumMod val="75000"/>
                </a:schemeClr>
              </a:solidFill>
            </a:endParaRPr>
          </a:p>
          <a:p>
            <a:r>
              <a:rPr lang="ja-JP" altLang="en-US" sz="1400" i="1">
                <a:solidFill>
                  <a:schemeClr val="accent1">
                    <a:lumMod val="75000"/>
                  </a:schemeClr>
                </a:solidFill>
              </a:rPr>
              <a:t>記載例） </a:t>
            </a:r>
            <a:br>
              <a:rPr lang="en-US" altLang="ja-JP" sz="1400" i="1" dirty="0">
                <a:solidFill>
                  <a:schemeClr val="accent1">
                    <a:lumMod val="75000"/>
                  </a:schemeClr>
                </a:solidFill>
              </a:rPr>
            </a:br>
            <a:r>
              <a:rPr lang="ja-JP" altLang="en-US" sz="1400" i="1">
                <a:solidFill>
                  <a:schemeClr val="accent1">
                    <a:lumMod val="75000"/>
                  </a:schemeClr>
                </a:solidFill>
              </a:rPr>
              <a:t>・従来技術の問題点、既存品と比較した差別化データ、ポイント（例：有効性、安全性、利便性）　　　</a:t>
            </a:r>
            <a:endParaRPr lang="en-US" altLang="ja-JP" sz="1400" i="1" dirty="0">
              <a:solidFill>
                <a:schemeClr val="accent1">
                  <a:lumMod val="75000"/>
                </a:schemeClr>
              </a:solidFill>
            </a:endParaRPr>
          </a:p>
          <a:p>
            <a:r>
              <a:rPr lang="ja-JP" altLang="en-US" sz="1400" i="1">
                <a:solidFill>
                  <a:schemeClr val="accent1">
                    <a:lumMod val="75000"/>
                  </a:schemeClr>
                </a:solidFill>
              </a:rPr>
              <a:t>　を根拠含め、図表などを用いてわかりやすく記載</a:t>
            </a:r>
            <a:br>
              <a:rPr lang="en-US" altLang="ja-JP" sz="1400" i="1" dirty="0">
                <a:solidFill>
                  <a:schemeClr val="accent1">
                    <a:lumMod val="75000"/>
                  </a:schemeClr>
                </a:solidFill>
              </a:rPr>
            </a:br>
            <a:r>
              <a:rPr lang="ja-JP" altLang="en-US" sz="1400" i="1">
                <a:solidFill>
                  <a:schemeClr val="accent1">
                    <a:lumMod val="75000"/>
                  </a:schemeClr>
                </a:solidFill>
              </a:rPr>
              <a:t>・期待される臨床的ベネフィット（エンドポイント）の概要</a:t>
            </a:r>
            <a:br>
              <a:rPr lang="en-US" altLang="ja-JP" sz="1400" i="1" dirty="0">
                <a:solidFill>
                  <a:schemeClr val="accent1">
                    <a:lumMod val="75000"/>
                  </a:schemeClr>
                </a:solidFill>
              </a:rPr>
            </a:br>
            <a:r>
              <a:rPr lang="ja-JP" altLang="en-US" sz="1400" i="1">
                <a:solidFill>
                  <a:schemeClr val="accent1">
                    <a:lumMod val="75000"/>
                  </a:schemeClr>
                </a:solidFill>
              </a:rPr>
              <a:t>・ユニークな作用機序やモダリティによるアドバンテージ　</a:t>
            </a:r>
            <a:br>
              <a:rPr lang="en-US" altLang="ja-JP" sz="1400" i="1" dirty="0">
                <a:solidFill>
                  <a:schemeClr val="accent1">
                    <a:lumMod val="75000"/>
                  </a:schemeClr>
                </a:solidFill>
              </a:rPr>
            </a:br>
            <a:r>
              <a:rPr lang="ja-JP" altLang="en-US" sz="1400" i="1">
                <a:solidFill>
                  <a:schemeClr val="accent1">
                    <a:lumMod val="75000"/>
                  </a:schemeClr>
                </a:solidFill>
              </a:rPr>
              <a:t>・臨床上のメリット（例：低侵襲／操作性向上／患者負担軽減）</a:t>
            </a:r>
          </a:p>
          <a:p>
            <a:r>
              <a:rPr lang="ja-JP" altLang="en-US" sz="1400" i="1">
                <a:solidFill>
                  <a:schemeClr val="accent1">
                    <a:lumMod val="75000"/>
                  </a:schemeClr>
                </a:solidFill>
              </a:rPr>
              <a:t>・技術的メリット（例：小型化／既存機器との互換性、価格帯）　　など</a:t>
            </a:r>
          </a:p>
          <a:p>
            <a:endParaRPr lang="en-US" altLang="ja-JP" sz="1400" i="1" dirty="0">
              <a:solidFill>
                <a:schemeClr val="accent1">
                  <a:lumMod val="75000"/>
                </a:schemeClr>
              </a:solidFill>
            </a:endParaRPr>
          </a:p>
          <a:p>
            <a:endParaRPr lang="en-US" altLang="ja-JP" sz="1400" dirty="0">
              <a:solidFill>
                <a:schemeClr val="accent1">
                  <a:lumMod val="75000"/>
                </a:schemeClr>
              </a:solidFill>
            </a:endParaRPr>
          </a:p>
          <a:p>
            <a:endParaRPr lang="en-US" altLang="ja-JP" sz="1400" dirty="0"/>
          </a:p>
          <a:p>
            <a:endParaRPr lang="en-US" altLang="ja-JP" sz="1400" dirty="0"/>
          </a:p>
          <a:p>
            <a:endParaRPr lang="en-US" altLang="ja-JP" sz="1400" dirty="0"/>
          </a:p>
          <a:p>
            <a:endParaRPr lang="en-US" altLang="ja-JP" sz="1400" dirty="0"/>
          </a:p>
          <a:p>
            <a:endParaRPr lang="en-US" altLang="ja-JP" sz="1400" dirty="0"/>
          </a:p>
        </p:txBody>
      </p:sp>
      <p:sp>
        <p:nvSpPr>
          <p:cNvPr id="14" name="テキスト ボックス 13">
            <a:extLst>
              <a:ext uri="{FF2B5EF4-FFF2-40B4-BE49-F238E27FC236}">
                <a16:creationId xmlns:a16="http://schemas.microsoft.com/office/drawing/2014/main" id="{582B050E-A845-71A2-088E-A2246D408F43}"/>
              </a:ext>
            </a:extLst>
          </p:cNvPr>
          <p:cNvSpPr txBox="1"/>
          <p:nvPr/>
        </p:nvSpPr>
        <p:spPr>
          <a:xfrm>
            <a:off x="-24831" y="6550223"/>
            <a:ext cx="9161482" cy="307777"/>
          </a:xfrm>
          <a:prstGeom prst="rect">
            <a:avLst/>
          </a:prstGeom>
          <a:noFill/>
        </p:spPr>
        <p:txBody>
          <a:bodyPr wrap="none" rtlCol="0">
            <a:spAutoFit/>
          </a:bodyPr>
          <a:lstStyle/>
          <a:p>
            <a:r>
              <a:rPr kumimoji="1" lang="en-US" altLang="ja-JP" sz="1400" dirty="0">
                <a:solidFill>
                  <a:srgbClr val="FF0000"/>
                </a:solidFill>
              </a:rPr>
              <a:t>※</a:t>
            </a:r>
            <a:r>
              <a:rPr kumimoji="1" lang="ja-JP" altLang="en-US" sz="1400">
                <a:solidFill>
                  <a:srgbClr val="FF0000"/>
                </a:solidFill>
              </a:rPr>
              <a:t>未発表データや内容は載せず、</a:t>
            </a:r>
            <a:r>
              <a:rPr lang="ja-JP" altLang="en-US" sz="1400">
                <a:solidFill>
                  <a:srgbClr val="FF0000"/>
                </a:solidFill>
              </a:rPr>
              <a:t>ノンコンフィデンシャルレベル（機密情報を含まない内容）で</a:t>
            </a:r>
            <a:r>
              <a:rPr kumimoji="1" lang="ja-JP" altLang="en-US" sz="1400">
                <a:solidFill>
                  <a:srgbClr val="FF0000"/>
                </a:solidFill>
              </a:rPr>
              <a:t>ご記載ください</a:t>
            </a:r>
            <a:endParaRPr kumimoji="1" lang="ja-JP" altLang="en-US" sz="1400" dirty="0">
              <a:solidFill>
                <a:srgbClr val="FF0000"/>
              </a:solidFill>
            </a:endParaRPr>
          </a:p>
        </p:txBody>
      </p:sp>
    </p:spTree>
    <p:extLst>
      <p:ext uri="{BB962C8B-B14F-4D97-AF65-F5344CB8AC3E}">
        <p14:creationId xmlns:p14="http://schemas.microsoft.com/office/powerpoint/2010/main" val="1597859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51D0BABE-FA16-92A1-842B-EE5F00C00F84}"/>
              </a:ext>
            </a:extLst>
          </p:cNvPr>
          <p:cNvSpPr txBox="1"/>
          <p:nvPr/>
        </p:nvSpPr>
        <p:spPr>
          <a:xfrm>
            <a:off x="198453" y="307777"/>
            <a:ext cx="5347939" cy="468783"/>
          </a:xfrm>
          <a:prstGeom prst="rect">
            <a:avLst/>
          </a:prstGeom>
          <a:noFill/>
          <a:ln>
            <a:solidFill>
              <a:schemeClr val="tx1"/>
            </a:solidFill>
          </a:ln>
        </p:spPr>
        <p:txBody>
          <a:bodyPr wrap="none" rtlCol="0">
            <a:spAutoFit/>
          </a:bodyPr>
          <a:lstStyle/>
          <a:p>
            <a:pPr>
              <a:lnSpc>
                <a:spcPct val="150000"/>
              </a:lnSpc>
            </a:pPr>
            <a:r>
              <a:rPr kumimoji="1" lang="ja-JP" altLang="en-US" b="1">
                <a:latin typeface="+mn-ea"/>
              </a:rPr>
              <a:t>研究成果（</a:t>
            </a:r>
            <a:r>
              <a:rPr kumimoji="1" lang="en-US" altLang="ja-JP" b="1" dirty="0">
                <a:latin typeface="+mn-ea"/>
              </a:rPr>
              <a:t>in vitro</a:t>
            </a:r>
            <a:r>
              <a:rPr lang="ja-JP" altLang="en-US" b="1">
                <a:latin typeface="+mn-ea"/>
              </a:rPr>
              <a:t> </a:t>
            </a:r>
            <a:r>
              <a:rPr lang="en-US" altLang="ja-JP" b="1" dirty="0">
                <a:latin typeface="+mn-ea"/>
              </a:rPr>
              <a:t>/</a:t>
            </a:r>
            <a:r>
              <a:rPr lang="en-US" altLang="ja-JP" i="1" dirty="0">
                <a:solidFill>
                  <a:schemeClr val="accent1">
                    <a:lumMod val="75000"/>
                  </a:schemeClr>
                </a:solidFill>
                <a:latin typeface="+mn-ea"/>
              </a:rPr>
              <a:t> </a:t>
            </a:r>
            <a:r>
              <a:rPr lang="en-US" altLang="ja-JP" b="1" dirty="0">
                <a:latin typeface="+mn-ea"/>
              </a:rPr>
              <a:t>in vivo</a:t>
            </a:r>
            <a:r>
              <a:rPr kumimoji="1" lang="ja-JP" altLang="en-US" b="1">
                <a:latin typeface="+mn-ea"/>
              </a:rPr>
              <a:t>有効性評価試験データ</a:t>
            </a:r>
            <a:endParaRPr kumimoji="1" lang="ja-JP" altLang="en-US" b="1" dirty="0">
              <a:latin typeface="+mn-ea"/>
            </a:endParaRPr>
          </a:p>
        </p:txBody>
      </p:sp>
      <p:sp>
        <p:nvSpPr>
          <p:cNvPr id="9" name="テキスト ボックス 8">
            <a:extLst>
              <a:ext uri="{FF2B5EF4-FFF2-40B4-BE49-F238E27FC236}">
                <a16:creationId xmlns:a16="http://schemas.microsoft.com/office/drawing/2014/main" id="{D8F3EB93-8587-9FD8-6996-A650F219E006}"/>
              </a:ext>
            </a:extLst>
          </p:cNvPr>
          <p:cNvSpPr txBox="1"/>
          <p:nvPr/>
        </p:nvSpPr>
        <p:spPr>
          <a:xfrm>
            <a:off x="198453" y="776560"/>
            <a:ext cx="8462496" cy="5878532"/>
          </a:xfrm>
          <a:prstGeom prst="rect">
            <a:avLst/>
          </a:prstGeom>
          <a:noFill/>
        </p:spPr>
        <p:txBody>
          <a:bodyPr wrap="square">
            <a:spAutoFit/>
          </a:bodyPr>
          <a:lstStyle/>
          <a:p>
            <a:r>
              <a:rPr lang="ja-JP" altLang="en-US" sz="1400" i="1">
                <a:solidFill>
                  <a:srgbClr val="FF0000"/>
                </a:solidFill>
                <a:latin typeface="+mn-ea"/>
              </a:rPr>
              <a:t>図、表を含み、図および表が示唆していることも文書で説明ください</a:t>
            </a:r>
            <a:endParaRPr lang="en-US" altLang="ja-JP" sz="1400" i="1" dirty="0">
              <a:solidFill>
                <a:srgbClr val="FF0000"/>
              </a:solidFill>
              <a:latin typeface="+mn-ea"/>
            </a:endParaRPr>
          </a:p>
          <a:p>
            <a:r>
              <a:rPr lang="en-US" altLang="ja-JP" sz="1400" i="1" dirty="0">
                <a:solidFill>
                  <a:schemeClr val="accent1">
                    <a:lumMod val="75000"/>
                  </a:schemeClr>
                </a:solidFill>
                <a:latin typeface="+mn-ea"/>
              </a:rPr>
              <a:t> </a:t>
            </a:r>
            <a:br>
              <a:rPr lang="en-US" altLang="ja-JP" sz="1400" i="1" dirty="0">
                <a:solidFill>
                  <a:schemeClr val="accent1">
                    <a:lumMod val="75000"/>
                  </a:schemeClr>
                </a:solidFill>
                <a:latin typeface="+mn-ea"/>
              </a:rPr>
            </a:br>
            <a:r>
              <a:rPr lang="ja-JP" altLang="en-US" sz="1400" i="1">
                <a:solidFill>
                  <a:schemeClr val="accent1">
                    <a:lumMod val="75000"/>
                  </a:schemeClr>
                </a:solidFill>
              </a:rPr>
              <a:t>記載例）</a:t>
            </a:r>
            <a:endParaRPr lang="en-US" altLang="ja-JP" sz="1400" i="1" dirty="0">
              <a:solidFill>
                <a:schemeClr val="accent1">
                  <a:lumMod val="75000"/>
                </a:schemeClr>
              </a:solidFill>
            </a:endParaRPr>
          </a:p>
          <a:p>
            <a:r>
              <a:rPr lang="ja-JP" altLang="en-US" sz="1400" i="1">
                <a:solidFill>
                  <a:schemeClr val="accent1">
                    <a:lumMod val="75000"/>
                  </a:schemeClr>
                </a:solidFill>
              </a:rPr>
              <a:t>・ </a:t>
            </a:r>
            <a:r>
              <a:rPr lang="en-US" altLang="ja-JP" sz="1400" i="1" dirty="0">
                <a:solidFill>
                  <a:schemeClr val="accent1">
                    <a:lumMod val="75000"/>
                  </a:schemeClr>
                </a:solidFill>
              </a:rPr>
              <a:t>i</a:t>
            </a:r>
            <a:r>
              <a:rPr lang="en-US" altLang="ja-JP" sz="1400" i="1" dirty="0">
                <a:solidFill>
                  <a:schemeClr val="accent1">
                    <a:lumMod val="75000"/>
                  </a:schemeClr>
                </a:solidFill>
                <a:latin typeface="+mn-ea"/>
              </a:rPr>
              <a:t>n vitro</a:t>
            </a:r>
            <a:r>
              <a:rPr lang="ja-JP" altLang="en-US" sz="1400" i="1">
                <a:solidFill>
                  <a:schemeClr val="accent1">
                    <a:lumMod val="75000"/>
                  </a:schemeClr>
                </a:solidFill>
                <a:latin typeface="+mn-ea"/>
              </a:rPr>
              <a:t>および</a:t>
            </a:r>
            <a:r>
              <a:rPr lang="en-US" altLang="ja-JP" sz="1400" i="1" dirty="0">
                <a:solidFill>
                  <a:schemeClr val="accent1">
                    <a:lumMod val="75000"/>
                  </a:schemeClr>
                </a:solidFill>
                <a:latin typeface="+mn-ea"/>
              </a:rPr>
              <a:t>in vivo</a:t>
            </a:r>
            <a:r>
              <a:rPr lang="ja-JP" altLang="en-US" sz="1400" i="1">
                <a:solidFill>
                  <a:schemeClr val="accent1">
                    <a:lumMod val="75000"/>
                  </a:schemeClr>
                </a:solidFill>
                <a:latin typeface="+mn-ea"/>
              </a:rPr>
              <a:t>での薬効データ</a:t>
            </a:r>
            <a:endParaRPr lang="en-US" altLang="ja-JP" sz="1400" i="1" dirty="0">
              <a:solidFill>
                <a:schemeClr val="accent1">
                  <a:lumMod val="75000"/>
                </a:schemeClr>
              </a:solidFill>
              <a:latin typeface="+mn-ea"/>
            </a:endParaRPr>
          </a:p>
          <a:p>
            <a:r>
              <a:rPr lang="ja-JP" altLang="en-US" sz="1400" i="1">
                <a:solidFill>
                  <a:schemeClr val="accent1">
                    <a:lumMod val="75000"/>
                  </a:schemeClr>
                </a:solidFill>
                <a:latin typeface="+mn-ea"/>
              </a:rPr>
              <a:t>・薬物動態と安全性の概要</a:t>
            </a:r>
            <a:endParaRPr lang="en-US" altLang="ja-JP" sz="1400" i="1" dirty="0">
              <a:solidFill>
                <a:schemeClr val="accent1">
                  <a:lumMod val="75000"/>
                </a:schemeClr>
              </a:solidFill>
              <a:latin typeface="+mn-ea"/>
            </a:endParaRPr>
          </a:p>
          <a:p>
            <a:r>
              <a:rPr lang="ja-JP" altLang="en-US" sz="1400" i="1">
                <a:solidFill>
                  <a:schemeClr val="accent1">
                    <a:lumMod val="75000"/>
                  </a:schemeClr>
                </a:solidFill>
                <a:latin typeface="+mn-ea"/>
              </a:rPr>
              <a:t>・実施済み</a:t>
            </a:r>
            <a:r>
              <a:rPr lang="en-US" altLang="ja-JP" sz="1400" i="1" dirty="0">
                <a:solidFill>
                  <a:schemeClr val="accent1">
                    <a:lumMod val="75000"/>
                  </a:schemeClr>
                </a:solidFill>
                <a:latin typeface="+mn-ea"/>
              </a:rPr>
              <a:t>/</a:t>
            </a:r>
            <a:r>
              <a:rPr lang="ja-JP" altLang="en-US" sz="1400" i="1">
                <a:solidFill>
                  <a:schemeClr val="accent1">
                    <a:lumMod val="75000"/>
                  </a:schemeClr>
                </a:solidFill>
                <a:latin typeface="+mn-ea"/>
              </a:rPr>
              <a:t>進行中の試験の結果</a:t>
            </a:r>
            <a:endParaRPr lang="en-US" altLang="ja-JP" sz="1400" i="1" dirty="0">
              <a:solidFill>
                <a:schemeClr val="accent1">
                  <a:lumMod val="75000"/>
                </a:schemeClr>
              </a:solidFill>
              <a:latin typeface="+mn-ea"/>
            </a:endParaRPr>
          </a:p>
          <a:p>
            <a:r>
              <a:rPr lang="ja-JP" altLang="en-US" sz="1400" i="1">
                <a:solidFill>
                  <a:schemeClr val="accent1">
                    <a:lumMod val="75000"/>
                  </a:schemeClr>
                </a:solidFill>
                <a:latin typeface="+mn-ea"/>
              </a:rPr>
              <a:t>・実施時期や方法、期待する結果　</a:t>
            </a:r>
            <a:endParaRPr lang="en-US" altLang="ja-JP" sz="1400" i="1" dirty="0">
              <a:solidFill>
                <a:schemeClr val="accent1">
                  <a:lumMod val="75000"/>
                </a:schemeClr>
              </a:solidFill>
              <a:latin typeface="+mn-ea"/>
            </a:endParaRPr>
          </a:p>
          <a:p>
            <a:r>
              <a:rPr lang="ja-JP" altLang="en-US" sz="1400" i="1">
                <a:solidFill>
                  <a:schemeClr val="accent1">
                    <a:lumMod val="75000"/>
                  </a:schemeClr>
                </a:solidFill>
                <a:latin typeface="+mn-ea"/>
              </a:rPr>
              <a:t>・</a:t>
            </a:r>
            <a:r>
              <a:rPr lang="ja-JP" altLang="ja-JP" sz="1400" i="1">
                <a:solidFill>
                  <a:schemeClr val="accent1">
                    <a:lumMod val="75000"/>
                  </a:schemeClr>
                </a:solidFill>
              </a:rPr>
              <a:t>バイオマーカーデータと臨床アウトカムとの</a:t>
            </a:r>
            <a:r>
              <a:rPr lang="ja-JP" altLang="en-US" sz="1400" i="1">
                <a:solidFill>
                  <a:schemeClr val="accent1">
                    <a:lumMod val="75000"/>
                  </a:schemeClr>
                </a:solidFill>
              </a:rPr>
              <a:t>相関</a:t>
            </a:r>
            <a:br>
              <a:rPr lang="en-US" altLang="ja-JP" sz="1400" i="1" dirty="0">
                <a:solidFill>
                  <a:schemeClr val="accent1">
                    <a:lumMod val="75000"/>
                  </a:schemeClr>
                </a:solidFill>
                <a:latin typeface="+mn-ea"/>
              </a:rPr>
            </a:br>
            <a:endParaRPr lang="en-US" altLang="ja-JP" sz="1400" i="1" dirty="0">
              <a:solidFill>
                <a:schemeClr val="accent1">
                  <a:lumMod val="75000"/>
                </a:schemeClr>
              </a:solidFill>
              <a:latin typeface="+mn-ea"/>
            </a:endParaRPr>
          </a:p>
          <a:p>
            <a:r>
              <a:rPr lang="ja-JP" altLang="en-US" sz="1400" b="1" i="1">
                <a:solidFill>
                  <a:schemeClr val="accent1">
                    <a:lumMod val="75000"/>
                  </a:schemeClr>
                </a:solidFill>
                <a:latin typeface="+mn-ea"/>
              </a:rPr>
              <a:t>医療機器：</a:t>
            </a:r>
            <a:br>
              <a:rPr lang="en-US" altLang="ja-JP" sz="1400" b="1" i="1" dirty="0">
                <a:solidFill>
                  <a:schemeClr val="accent1">
                    <a:lumMod val="75000"/>
                  </a:schemeClr>
                </a:solidFill>
                <a:latin typeface="+mn-ea"/>
              </a:rPr>
            </a:br>
            <a:r>
              <a:rPr lang="ja-JP" altLang="en-US" sz="1400" i="1">
                <a:solidFill>
                  <a:schemeClr val="accent1">
                    <a:lumMod val="75000"/>
                  </a:schemeClr>
                </a:solidFill>
                <a:latin typeface="+mn-ea"/>
              </a:rPr>
              <a:t>・性能評価（既存機器との比較データ、操作性、処置時間短縮などのユーザビリティ評価）</a:t>
            </a:r>
            <a:br>
              <a:rPr lang="en-US" altLang="ja-JP" sz="1400" i="1" dirty="0">
                <a:solidFill>
                  <a:schemeClr val="accent1">
                    <a:lumMod val="75000"/>
                  </a:schemeClr>
                </a:solidFill>
                <a:latin typeface="+mn-ea"/>
              </a:rPr>
            </a:br>
            <a:r>
              <a:rPr lang="ja-JP" altLang="en-US" sz="1400" i="1">
                <a:solidFill>
                  <a:schemeClr val="accent1">
                    <a:lumMod val="75000"/>
                  </a:schemeClr>
                </a:solidFill>
                <a:latin typeface="+mn-ea"/>
              </a:rPr>
              <a:t>・安全性評価情報（生物学的安全性情報、機器の操作に伴う安全性評価</a:t>
            </a:r>
            <a:r>
              <a:rPr lang="ja-JP" altLang="en-US" sz="1400" i="1">
                <a:solidFill>
                  <a:schemeClr val="accent1">
                    <a:lumMod val="75000"/>
                  </a:schemeClr>
                </a:solidFill>
              </a:rPr>
              <a:t>など）</a:t>
            </a:r>
            <a:endParaRPr lang="en-US" altLang="ja-JP" sz="1400" i="1" dirty="0">
              <a:solidFill>
                <a:schemeClr val="accent1">
                  <a:lumMod val="75000"/>
                </a:schemeClr>
              </a:solidFill>
              <a:latin typeface="+mn-ea"/>
            </a:endParaRPr>
          </a:p>
          <a:p>
            <a:endParaRPr lang="en-US" altLang="ja-JP" sz="1400" i="1" dirty="0">
              <a:solidFill>
                <a:schemeClr val="accent1">
                  <a:lumMod val="75000"/>
                </a:schemeClr>
              </a:solidFill>
              <a:latin typeface="+mn-ea"/>
            </a:endParaRPr>
          </a:p>
          <a:p>
            <a:endParaRPr lang="en-US" altLang="ja-JP" dirty="0">
              <a:latin typeface="+mn-ea"/>
            </a:endParaRPr>
          </a:p>
          <a:p>
            <a:endParaRPr lang="en-US" altLang="ja-JP" dirty="0">
              <a:latin typeface="+mn-ea"/>
            </a:endParaRPr>
          </a:p>
          <a:p>
            <a:endParaRPr lang="en-US" altLang="ja-JP" dirty="0">
              <a:latin typeface="+mn-ea"/>
            </a:endParaRPr>
          </a:p>
          <a:p>
            <a:endParaRPr lang="en-US" altLang="ja-JP" dirty="0">
              <a:latin typeface="+mn-ea"/>
            </a:endParaRPr>
          </a:p>
          <a:p>
            <a:endParaRPr lang="en-US" altLang="ja-JP" dirty="0">
              <a:latin typeface="+mn-ea"/>
            </a:endParaRPr>
          </a:p>
          <a:p>
            <a:endParaRPr lang="en-US" altLang="ja-JP" dirty="0">
              <a:latin typeface="+mn-ea"/>
            </a:endParaRPr>
          </a:p>
          <a:p>
            <a:endParaRPr lang="en-US" altLang="ja-JP" dirty="0">
              <a:latin typeface="+mn-ea"/>
            </a:endParaRPr>
          </a:p>
          <a:p>
            <a:endParaRPr lang="en-US" altLang="ja-JP" dirty="0">
              <a:latin typeface="+mn-ea"/>
            </a:endParaRPr>
          </a:p>
          <a:p>
            <a:endParaRPr lang="en-US" altLang="ja-JP" dirty="0">
              <a:latin typeface="+mn-ea"/>
            </a:endParaRPr>
          </a:p>
          <a:p>
            <a:endParaRPr lang="en-US" altLang="ja-JP" dirty="0">
              <a:latin typeface="+mn-ea"/>
            </a:endParaRPr>
          </a:p>
        </p:txBody>
      </p:sp>
      <p:sp>
        <p:nvSpPr>
          <p:cNvPr id="3" name="テキスト ボックス 2">
            <a:extLst>
              <a:ext uri="{FF2B5EF4-FFF2-40B4-BE49-F238E27FC236}">
                <a16:creationId xmlns:a16="http://schemas.microsoft.com/office/drawing/2014/main" id="{044226F6-815F-F75F-3CF8-CB72CA5E6D86}"/>
              </a:ext>
            </a:extLst>
          </p:cNvPr>
          <p:cNvSpPr txBox="1"/>
          <p:nvPr/>
        </p:nvSpPr>
        <p:spPr>
          <a:xfrm>
            <a:off x="-17482" y="0"/>
            <a:ext cx="9161482" cy="307777"/>
          </a:xfrm>
          <a:prstGeom prst="rect">
            <a:avLst/>
          </a:prstGeom>
          <a:noFill/>
        </p:spPr>
        <p:txBody>
          <a:bodyPr wrap="none" rtlCol="0">
            <a:spAutoFit/>
          </a:bodyPr>
          <a:lstStyle/>
          <a:p>
            <a:r>
              <a:rPr kumimoji="1" lang="en-US" altLang="ja-JP" sz="1400" dirty="0">
                <a:solidFill>
                  <a:srgbClr val="FF0000"/>
                </a:solidFill>
              </a:rPr>
              <a:t>※</a:t>
            </a:r>
            <a:r>
              <a:rPr kumimoji="1" lang="ja-JP" altLang="en-US" sz="1400">
                <a:solidFill>
                  <a:srgbClr val="FF0000"/>
                </a:solidFill>
              </a:rPr>
              <a:t>未発表データや内容は載せず、</a:t>
            </a:r>
            <a:r>
              <a:rPr lang="ja-JP" altLang="en-US" sz="1400">
                <a:solidFill>
                  <a:srgbClr val="FF0000"/>
                </a:solidFill>
              </a:rPr>
              <a:t>ノンコンフィデンシャルレベル（機密情報を含まない内容）で</a:t>
            </a:r>
            <a:r>
              <a:rPr kumimoji="1" lang="ja-JP" altLang="en-US" sz="1400">
                <a:solidFill>
                  <a:srgbClr val="FF0000"/>
                </a:solidFill>
              </a:rPr>
              <a:t>ご記載ください</a:t>
            </a:r>
            <a:endParaRPr kumimoji="1" lang="ja-JP" altLang="en-US" sz="1400" dirty="0">
              <a:solidFill>
                <a:srgbClr val="FF0000"/>
              </a:solidFill>
            </a:endParaRPr>
          </a:p>
        </p:txBody>
      </p:sp>
    </p:spTree>
    <p:extLst>
      <p:ext uri="{BB962C8B-B14F-4D97-AF65-F5344CB8AC3E}">
        <p14:creationId xmlns:p14="http://schemas.microsoft.com/office/powerpoint/2010/main" val="2574357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07504" y="1089462"/>
            <a:ext cx="8208912" cy="923330"/>
          </a:xfrm>
          <a:prstGeom prst="rect">
            <a:avLst/>
          </a:prstGeom>
          <a:noFill/>
        </p:spPr>
        <p:txBody>
          <a:bodyPr wrap="square" rtlCol="0">
            <a:spAutoFit/>
          </a:bodyPr>
          <a:lstStyle/>
          <a:p>
            <a:endParaRPr lang="en-US" altLang="ja-JP" dirty="0">
              <a:solidFill>
                <a:srgbClr val="FF0000"/>
              </a:solidFill>
              <a:latin typeface="+mn-ea"/>
            </a:endParaRPr>
          </a:p>
          <a:p>
            <a:endParaRPr lang="en-US" altLang="ja-JP" dirty="0">
              <a:solidFill>
                <a:srgbClr val="FF0000"/>
              </a:solidFill>
              <a:latin typeface="+mn-ea"/>
            </a:endParaRPr>
          </a:p>
          <a:p>
            <a:endParaRPr lang="en-US" altLang="ja-JP" dirty="0">
              <a:solidFill>
                <a:srgbClr val="FF0000"/>
              </a:solidFill>
              <a:latin typeface="+mn-ea"/>
            </a:endParaRPr>
          </a:p>
        </p:txBody>
      </p:sp>
      <p:sp>
        <p:nvSpPr>
          <p:cNvPr id="4" name="テキスト ボックス 3">
            <a:extLst>
              <a:ext uri="{FF2B5EF4-FFF2-40B4-BE49-F238E27FC236}">
                <a16:creationId xmlns:a16="http://schemas.microsoft.com/office/drawing/2014/main" id="{1710F9CD-4BF9-3107-516F-21C1F58363D9}"/>
              </a:ext>
            </a:extLst>
          </p:cNvPr>
          <p:cNvSpPr txBox="1"/>
          <p:nvPr/>
        </p:nvSpPr>
        <p:spPr>
          <a:xfrm>
            <a:off x="3415" y="24375"/>
            <a:ext cx="9161482" cy="307777"/>
          </a:xfrm>
          <a:prstGeom prst="rect">
            <a:avLst/>
          </a:prstGeom>
          <a:noFill/>
        </p:spPr>
        <p:txBody>
          <a:bodyPr wrap="none" rtlCol="0">
            <a:spAutoFit/>
          </a:bodyPr>
          <a:lstStyle/>
          <a:p>
            <a:r>
              <a:rPr kumimoji="1" lang="en-US" altLang="ja-JP" sz="1400" dirty="0">
                <a:solidFill>
                  <a:srgbClr val="FF0000"/>
                </a:solidFill>
              </a:rPr>
              <a:t>※</a:t>
            </a:r>
            <a:r>
              <a:rPr kumimoji="1" lang="ja-JP" altLang="en-US" sz="1400">
                <a:solidFill>
                  <a:srgbClr val="FF0000"/>
                </a:solidFill>
              </a:rPr>
              <a:t>未発表データや内容は載せず、</a:t>
            </a:r>
            <a:r>
              <a:rPr lang="ja-JP" altLang="en-US" sz="1400">
                <a:solidFill>
                  <a:srgbClr val="FF0000"/>
                </a:solidFill>
              </a:rPr>
              <a:t>ノンコンフィデンシャルレベル（機密情報を含まない内容）で</a:t>
            </a:r>
            <a:r>
              <a:rPr kumimoji="1" lang="ja-JP" altLang="en-US" sz="1400">
                <a:solidFill>
                  <a:srgbClr val="FF0000"/>
                </a:solidFill>
              </a:rPr>
              <a:t>ご記載ください</a:t>
            </a:r>
            <a:endParaRPr kumimoji="1" lang="ja-JP" altLang="en-US" sz="1400" dirty="0">
              <a:solidFill>
                <a:srgbClr val="FF0000"/>
              </a:solidFill>
            </a:endParaRPr>
          </a:p>
        </p:txBody>
      </p:sp>
      <p:sp>
        <p:nvSpPr>
          <p:cNvPr id="8" name="テキスト ボックス 7">
            <a:extLst>
              <a:ext uri="{FF2B5EF4-FFF2-40B4-BE49-F238E27FC236}">
                <a16:creationId xmlns:a16="http://schemas.microsoft.com/office/drawing/2014/main" id="{19BFEA6B-82EB-3ACD-84D0-2EFEC7EE702A}"/>
              </a:ext>
            </a:extLst>
          </p:cNvPr>
          <p:cNvSpPr txBox="1"/>
          <p:nvPr/>
        </p:nvSpPr>
        <p:spPr>
          <a:xfrm>
            <a:off x="139696" y="4077072"/>
            <a:ext cx="1800493" cy="468270"/>
          </a:xfrm>
          <a:prstGeom prst="rect">
            <a:avLst/>
          </a:prstGeom>
          <a:noFill/>
          <a:ln>
            <a:solidFill>
              <a:schemeClr val="tx1"/>
            </a:solidFill>
          </a:ln>
        </p:spPr>
        <p:txBody>
          <a:bodyPr wrap="none" rtlCol="0">
            <a:spAutoFit/>
          </a:bodyPr>
          <a:lstStyle/>
          <a:p>
            <a:pPr>
              <a:lnSpc>
                <a:spcPct val="150000"/>
              </a:lnSpc>
            </a:pPr>
            <a:r>
              <a:rPr lang="ja-JP" altLang="en-US" b="1"/>
              <a:t>学会発表、論文</a:t>
            </a:r>
            <a:endParaRPr kumimoji="1" lang="ja-JP" altLang="en-US" b="1" dirty="0">
              <a:latin typeface="+mn-ea"/>
            </a:endParaRPr>
          </a:p>
        </p:txBody>
      </p:sp>
      <p:sp>
        <p:nvSpPr>
          <p:cNvPr id="9" name="テキスト ボックス 8">
            <a:extLst>
              <a:ext uri="{FF2B5EF4-FFF2-40B4-BE49-F238E27FC236}">
                <a16:creationId xmlns:a16="http://schemas.microsoft.com/office/drawing/2014/main" id="{C3CCD777-C34E-7E92-8C21-428120BFE36F}"/>
              </a:ext>
            </a:extLst>
          </p:cNvPr>
          <p:cNvSpPr txBox="1"/>
          <p:nvPr/>
        </p:nvSpPr>
        <p:spPr>
          <a:xfrm>
            <a:off x="136553" y="480306"/>
            <a:ext cx="2954655" cy="468270"/>
          </a:xfrm>
          <a:prstGeom prst="rect">
            <a:avLst/>
          </a:prstGeom>
          <a:noFill/>
          <a:ln>
            <a:solidFill>
              <a:schemeClr val="tx1"/>
            </a:solidFill>
          </a:ln>
        </p:spPr>
        <p:txBody>
          <a:bodyPr wrap="none" rtlCol="0">
            <a:spAutoFit/>
          </a:bodyPr>
          <a:lstStyle/>
          <a:p>
            <a:pPr>
              <a:lnSpc>
                <a:spcPct val="150000"/>
              </a:lnSpc>
            </a:pPr>
            <a:r>
              <a:rPr lang="ja-JP" altLang="en-US" b="1">
                <a:latin typeface="+mn-ea"/>
              </a:rPr>
              <a:t>作用機序データ・作用原理</a:t>
            </a:r>
            <a:endParaRPr kumimoji="1" lang="ja-JP" altLang="en-US" b="1" dirty="0">
              <a:latin typeface="+mn-ea"/>
            </a:endParaRPr>
          </a:p>
        </p:txBody>
      </p:sp>
      <p:sp>
        <p:nvSpPr>
          <p:cNvPr id="10" name="テキスト ボックス 9">
            <a:extLst>
              <a:ext uri="{FF2B5EF4-FFF2-40B4-BE49-F238E27FC236}">
                <a16:creationId xmlns:a16="http://schemas.microsoft.com/office/drawing/2014/main" id="{B3829920-A61A-83E7-09C2-4D25CD012AD2}"/>
              </a:ext>
            </a:extLst>
          </p:cNvPr>
          <p:cNvSpPr txBox="1"/>
          <p:nvPr/>
        </p:nvSpPr>
        <p:spPr>
          <a:xfrm>
            <a:off x="136553" y="926690"/>
            <a:ext cx="5255638" cy="1661993"/>
          </a:xfrm>
          <a:prstGeom prst="rect">
            <a:avLst/>
          </a:prstGeom>
          <a:noFill/>
        </p:spPr>
        <p:txBody>
          <a:bodyPr wrap="square">
            <a:spAutoFit/>
          </a:bodyPr>
          <a:lstStyle/>
          <a:p>
            <a:endParaRPr lang="en-US" altLang="ja-JP" sz="1800" i="1" dirty="0">
              <a:solidFill>
                <a:schemeClr val="accent1">
                  <a:lumMod val="75000"/>
                </a:schemeClr>
              </a:solidFill>
            </a:endParaRPr>
          </a:p>
          <a:p>
            <a:r>
              <a:rPr lang="ja-JP" altLang="en-US" sz="1400" i="1">
                <a:solidFill>
                  <a:schemeClr val="accent1">
                    <a:lumMod val="75000"/>
                  </a:schemeClr>
                </a:solidFill>
              </a:rPr>
              <a:t>記載例） </a:t>
            </a:r>
            <a:br>
              <a:rPr lang="en-US" altLang="ja-JP" sz="1400" i="1" dirty="0">
                <a:solidFill>
                  <a:schemeClr val="accent1">
                    <a:lumMod val="75000"/>
                  </a:schemeClr>
                </a:solidFill>
              </a:rPr>
            </a:br>
            <a:r>
              <a:rPr lang="ja-JP" altLang="en-US" sz="1400" i="1">
                <a:solidFill>
                  <a:schemeClr val="accent1">
                    <a:lumMod val="75000"/>
                  </a:schemeClr>
                </a:solidFill>
                <a:latin typeface="+mn-ea"/>
              </a:rPr>
              <a:t>・標的分子とその疾患における役割</a:t>
            </a:r>
            <a:endParaRPr lang="en-US" altLang="ja-JP" sz="1400" i="1" dirty="0">
              <a:solidFill>
                <a:schemeClr val="accent1">
                  <a:lumMod val="75000"/>
                </a:schemeClr>
              </a:solidFill>
              <a:latin typeface="+mn-ea"/>
            </a:endParaRPr>
          </a:p>
          <a:p>
            <a:r>
              <a:rPr lang="ja-JP" altLang="en-US" sz="1400" i="1">
                <a:solidFill>
                  <a:schemeClr val="accent1">
                    <a:lumMod val="75000"/>
                  </a:schemeClr>
                </a:solidFill>
                <a:latin typeface="+mn-ea"/>
              </a:rPr>
              <a:t>・薬効発現メカニズムの説明（図表を含めると効果的）</a:t>
            </a:r>
            <a:endParaRPr lang="en-US" altLang="ja-JP" sz="1400" i="1" dirty="0">
              <a:solidFill>
                <a:schemeClr val="accent1">
                  <a:lumMod val="75000"/>
                </a:schemeClr>
              </a:solidFill>
              <a:latin typeface="+mn-ea"/>
            </a:endParaRPr>
          </a:p>
          <a:p>
            <a:r>
              <a:rPr lang="ja-JP" altLang="en-US" sz="1400" i="1">
                <a:solidFill>
                  <a:schemeClr val="accent1">
                    <a:lumMod val="75000"/>
                  </a:schemeClr>
                </a:solidFill>
                <a:latin typeface="+mn-ea"/>
              </a:rPr>
              <a:t>・標的分子の組織分布と特異性</a:t>
            </a:r>
            <a:endParaRPr lang="en-US" altLang="ja-JP" sz="1400" i="1" dirty="0">
              <a:solidFill>
                <a:schemeClr val="accent1">
                  <a:lumMod val="75000"/>
                </a:schemeClr>
              </a:solidFill>
              <a:latin typeface="+mn-ea"/>
            </a:endParaRPr>
          </a:p>
          <a:p>
            <a:r>
              <a:rPr lang="ja-JP" altLang="en-US" sz="1400" i="1">
                <a:solidFill>
                  <a:schemeClr val="accent1">
                    <a:lumMod val="75000"/>
                  </a:schemeClr>
                </a:solidFill>
                <a:latin typeface="+mn-ea"/>
              </a:rPr>
              <a:t>・関連するシグナル経路</a:t>
            </a:r>
            <a:endParaRPr lang="en-US" altLang="ja-JP" sz="1400" i="1" dirty="0">
              <a:solidFill>
                <a:schemeClr val="accent1">
                  <a:lumMod val="75000"/>
                </a:schemeClr>
              </a:solidFill>
              <a:latin typeface="+mn-ea"/>
            </a:endParaRPr>
          </a:p>
          <a:p>
            <a:r>
              <a:rPr lang="ja-JP" altLang="en-US" sz="1400" i="1">
                <a:solidFill>
                  <a:schemeClr val="accent1">
                    <a:lumMod val="75000"/>
                  </a:schemeClr>
                </a:solidFill>
              </a:rPr>
              <a:t>・作用機序に関する未解明点や検証中の仮説など</a:t>
            </a:r>
            <a:endParaRPr lang="ja-JP" altLang="en-US" sz="1400"/>
          </a:p>
        </p:txBody>
      </p:sp>
    </p:spTree>
    <p:extLst>
      <p:ext uri="{BB962C8B-B14F-4D97-AF65-F5344CB8AC3E}">
        <p14:creationId xmlns:p14="http://schemas.microsoft.com/office/powerpoint/2010/main" val="3125246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5907C05-91F0-A37C-EB07-ABC0F690F32A}"/>
              </a:ext>
            </a:extLst>
          </p:cNvPr>
          <p:cNvSpPr txBox="1"/>
          <p:nvPr/>
        </p:nvSpPr>
        <p:spPr>
          <a:xfrm>
            <a:off x="251520" y="3334547"/>
            <a:ext cx="1107996" cy="468270"/>
          </a:xfrm>
          <a:prstGeom prst="rect">
            <a:avLst/>
          </a:prstGeom>
          <a:noFill/>
          <a:ln>
            <a:solidFill>
              <a:schemeClr val="tx1"/>
            </a:solidFill>
          </a:ln>
        </p:spPr>
        <p:txBody>
          <a:bodyPr wrap="none" rtlCol="0">
            <a:spAutoFit/>
          </a:bodyPr>
          <a:lstStyle/>
          <a:p>
            <a:pPr>
              <a:lnSpc>
                <a:spcPct val="150000"/>
              </a:lnSpc>
            </a:pPr>
            <a:r>
              <a:rPr kumimoji="1" lang="ja-JP" altLang="en-US" b="1">
                <a:latin typeface="+mn-ea"/>
              </a:rPr>
              <a:t>特許情報</a:t>
            </a:r>
            <a:endParaRPr kumimoji="1" lang="ja-JP" altLang="en-US" b="1" dirty="0">
              <a:latin typeface="+mn-ea"/>
            </a:endParaRPr>
          </a:p>
        </p:txBody>
      </p:sp>
      <p:sp>
        <p:nvSpPr>
          <p:cNvPr id="5" name="テキスト ボックス 4">
            <a:extLst>
              <a:ext uri="{FF2B5EF4-FFF2-40B4-BE49-F238E27FC236}">
                <a16:creationId xmlns:a16="http://schemas.microsoft.com/office/drawing/2014/main" id="{C6107179-8412-D9D4-CFBF-7CA2CD8E9825}"/>
              </a:ext>
            </a:extLst>
          </p:cNvPr>
          <p:cNvSpPr txBox="1"/>
          <p:nvPr/>
        </p:nvSpPr>
        <p:spPr>
          <a:xfrm>
            <a:off x="198784" y="3964900"/>
            <a:ext cx="4176464" cy="2893100"/>
          </a:xfrm>
          <a:prstGeom prst="rect">
            <a:avLst/>
          </a:prstGeom>
          <a:noFill/>
        </p:spPr>
        <p:txBody>
          <a:bodyPr wrap="square">
            <a:spAutoFit/>
          </a:bodyPr>
          <a:lstStyle/>
          <a:p>
            <a:pPr algn="l" fontAlgn="ctr"/>
            <a:r>
              <a:rPr lang="ja-JP" altLang="en-US" sz="1400" b="0" i="1" u="none" strike="noStrike">
                <a:solidFill>
                  <a:srgbClr val="0070C0"/>
                </a:solidFill>
                <a:effectLst/>
                <a:latin typeface="游ゴシック" panose="020B0400000000000000" pitchFamily="50" charset="-128"/>
                <a:ea typeface="游ゴシック" panose="020B0400000000000000" pitchFamily="50" charset="-128"/>
              </a:rPr>
              <a:t>記載例</a:t>
            </a:r>
            <a:r>
              <a:rPr lang="ja-JP" altLang="en-US" sz="1400" b="0" i="1" u="none" strike="noStrike" dirty="0">
                <a:solidFill>
                  <a:srgbClr val="0070C0"/>
                </a:solidFill>
                <a:effectLst/>
                <a:latin typeface="游ゴシック" panose="020B0400000000000000" pitchFamily="50" charset="-128"/>
                <a:ea typeface="游ゴシック" panose="020B0400000000000000" pitchFamily="50" charset="-128"/>
              </a:rPr>
              <a:t>）</a:t>
            </a:r>
            <a:endParaRPr lang="en-US" altLang="ja-JP" sz="1400" b="0" i="1" u="none" strike="noStrike" dirty="0">
              <a:solidFill>
                <a:srgbClr val="0070C0"/>
              </a:solidFill>
              <a:effectLst/>
              <a:latin typeface="游ゴシック" panose="020B0400000000000000" pitchFamily="50" charset="-128"/>
              <a:ea typeface="游ゴシック" panose="020B0400000000000000" pitchFamily="50" charset="-128"/>
            </a:endParaRPr>
          </a:p>
          <a:p>
            <a:pPr marL="342900" indent="-342900" algn="l" fontAlgn="ctr">
              <a:buFont typeface="Arial" panose="020B0604020202020204" pitchFamily="34" charset="0"/>
              <a:buChar char="•"/>
            </a:pPr>
            <a:r>
              <a:rPr lang="ja-JP" altLang="en-US" sz="1400" b="0" i="1" u="none" strike="noStrike">
                <a:solidFill>
                  <a:srgbClr val="0070C0"/>
                </a:solidFill>
                <a:effectLst/>
                <a:latin typeface="游ゴシック" panose="020B0400000000000000" pitchFamily="50" charset="-128"/>
                <a:ea typeface="游ゴシック" panose="020B0400000000000000" pitchFamily="50" charset="-128"/>
              </a:rPr>
              <a:t>特許出願済みの場合</a:t>
            </a:r>
            <a:endParaRPr lang="en-US" altLang="ja-JP" sz="1400" b="0" i="1" u="none" strike="noStrike" dirty="0">
              <a:solidFill>
                <a:srgbClr val="0070C0"/>
              </a:solidFill>
              <a:effectLst/>
              <a:latin typeface="游ゴシック" panose="020B0400000000000000" pitchFamily="50" charset="-128"/>
              <a:ea typeface="游ゴシック" panose="020B0400000000000000" pitchFamily="50" charset="-128"/>
            </a:endParaRPr>
          </a:p>
          <a:p>
            <a:pPr algn="l" fontAlgn="ctr"/>
            <a:r>
              <a:rPr lang="ja-JP" altLang="en-US" sz="1400" b="0" i="1" u="none" strike="noStrike" dirty="0">
                <a:solidFill>
                  <a:srgbClr val="0070C0"/>
                </a:solidFill>
                <a:effectLst/>
                <a:latin typeface="游ゴシック" panose="020B0400000000000000" pitchFamily="50" charset="-128"/>
                <a:ea typeface="游ゴシック" panose="020B0400000000000000" pitchFamily="50" charset="-128"/>
              </a:rPr>
              <a:t>　　発明の名称：</a:t>
            </a:r>
          </a:p>
          <a:p>
            <a:pPr algn="l" fontAlgn="ctr"/>
            <a:r>
              <a:rPr lang="ja-JP" altLang="en-US" sz="1400" b="0" i="1" u="none" strike="noStrike" dirty="0">
                <a:solidFill>
                  <a:srgbClr val="0070C0"/>
                </a:solidFill>
                <a:effectLst/>
                <a:latin typeface="游ゴシック" panose="020B0400000000000000" pitchFamily="50" charset="-128"/>
                <a:ea typeface="游ゴシック" panose="020B0400000000000000" pitchFamily="50" charset="-128"/>
              </a:rPr>
              <a:t>　　出願日：</a:t>
            </a:r>
          </a:p>
          <a:p>
            <a:pPr algn="l" fontAlgn="ctr"/>
            <a:r>
              <a:rPr lang="ja-JP" altLang="en-US" sz="1400" b="0" i="1" u="none" strike="noStrike" dirty="0">
                <a:solidFill>
                  <a:srgbClr val="0070C0"/>
                </a:solidFill>
                <a:effectLst/>
                <a:latin typeface="游ゴシック" panose="020B0400000000000000" pitchFamily="50" charset="-128"/>
                <a:ea typeface="游ゴシック" panose="020B0400000000000000" pitchFamily="50" charset="-128"/>
              </a:rPr>
              <a:t>　　出願番号：</a:t>
            </a:r>
          </a:p>
          <a:p>
            <a:pPr algn="l" fontAlgn="ctr"/>
            <a:r>
              <a:rPr lang="ja-JP" altLang="en-US" sz="1400" b="0" i="1" u="none" strike="noStrike" dirty="0">
                <a:solidFill>
                  <a:srgbClr val="0070C0"/>
                </a:solidFill>
                <a:effectLst/>
                <a:latin typeface="游ゴシック" panose="020B0400000000000000" pitchFamily="50" charset="-128"/>
                <a:ea typeface="游ゴシック" panose="020B0400000000000000" pitchFamily="50" charset="-128"/>
              </a:rPr>
              <a:t>　　公開番号：</a:t>
            </a:r>
          </a:p>
          <a:p>
            <a:pPr algn="l" fontAlgn="ctr"/>
            <a:endParaRPr lang="en-US" altLang="ja-JP" sz="1400" b="0" i="1" u="none" strike="noStrike" dirty="0">
              <a:solidFill>
                <a:srgbClr val="0070C0"/>
              </a:solidFill>
              <a:effectLst/>
              <a:latin typeface="游ゴシック" panose="020B0400000000000000" pitchFamily="50" charset="-128"/>
              <a:ea typeface="游ゴシック" panose="020B0400000000000000" pitchFamily="50" charset="-128"/>
            </a:endParaRPr>
          </a:p>
          <a:p>
            <a:pPr marL="342900" indent="-342900" algn="l" fontAlgn="ctr">
              <a:buFont typeface="Arial" panose="020B0604020202020204" pitchFamily="34" charset="0"/>
              <a:buChar char="•"/>
            </a:pPr>
            <a:r>
              <a:rPr lang="ja-JP" altLang="en-US" sz="1400" b="0" i="1" u="none" strike="noStrike">
                <a:solidFill>
                  <a:srgbClr val="0070C0"/>
                </a:solidFill>
                <a:effectLst/>
                <a:latin typeface="游ゴシック" panose="020B0400000000000000" pitchFamily="50" charset="-128"/>
                <a:ea typeface="游ゴシック" panose="020B0400000000000000" pitchFamily="50" charset="-128"/>
              </a:rPr>
              <a:t>特許出願予定の場合</a:t>
            </a:r>
            <a:endParaRPr lang="en-US" altLang="ja-JP" sz="1400" b="0" i="1" u="none" strike="noStrike" dirty="0">
              <a:solidFill>
                <a:srgbClr val="0070C0"/>
              </a:solidFill>
              <a:effectLst/>
              <a:latin typeface="游ゴシック" panose="020B0400000000000000" pitchFamily="50" charset="-128"/>
              <a:ea typeface="游ゴシック" panose="020B0400000000000000" pitchFamily="50" charset="-128"/>
            </a:endParaRPr>
          </a:p>
          <a:p>
            <a:pPr algn="l" fontAlgn="ctr"/>
            <a:r>
              <a:rPr lang="ja-JP" altLang="en-US" sz="1400" i="1" dirty="0">
                <a:solidFill>
                  <a:srgbClr val="0070C0"/>
                </a:solidFill>
                <a:latin typeface="游ゴシック" panose="020B0400000000000000" pitchFamily="50" charset="-128"/>
                <a:ea typeface="游ゴシック" panose="020B0400000000000000" pitchFamily="50" charset="-128"/>
              </a:rPr>
              <a:t>　　特許</a:t>
            </a:r>
            <a:r>
              <a:rPr lang="ja-JP" altLang="en-US" sz="1400" b="0" i="1" u="none" strike="noStrike" dirty="0">
                <a:solidFill>
                  <a:srgbClr val="0070C0"/>
                </a:solidFill>
                <a:effectLst/>
                <a:latin typeface="游ゴシック" panose="020B0400000000000000" pitchFamily="50" charset="-128"/>
                <a:ea typeface="游ゴシック" panose="020B0400000000000000" pitchFamily="50" charset="-128"/>
              </a:rPr>
              <a:t>取得の見込み</a:t>
            </a:r>
            <a:r>
              <a:rPr lang="ja-JP" altLang="en-US" sz="1400" i="1" dirty="0">
                <a:solidFill>
                  <a:srgbClr val="0070C0"/>
                </a:solidFill>
                <a:latin typeface="游ゴシック" panose="020B0400000000000000" pitchFamily="50" charset="-128"/>
                <a:ea typeface="游ゴシック" panose="020B0400000000000000" pitchFamily="50" charset="-128"/>
              </a:rPr>
              <a:t>：</a:t>
            </a:r>
            <a:r>
              <a:rPr lang="ja-JP" altLang="en-US" sz="1400" b="0" i="1" u="none" strike="noStrike" dirty="0">
                <a:solidFill>
                  <a:srgbClr val="0070C0"/>
                </a:solidFill>
                <a:effectLst/>
                <a:latin typeface="游ゴシック" panose="020B0400000000000000" pitchFamily="50" charset="-128"/>
                <a:ea typeface="游ゴシック" panose="020B0400000000000000" pitchFamily="50" charset="-128"/>
              </a:rPr>
              <a:t>新規性</a:t>
            </a:r>
            <a:r>
              <a:rPr lang="ja-JP" altLang="en-US" sz="1400" i="1" dirty="0">
                <a:solidFill>
                  <a:srgbClr val="0070C0"/>
                </a:solidFill>
                <a:latin typeface="游ゴシック" panose="020B0400000000000000" pitchFamily="50" charset="-128"/>
                <a:ea typeface="游ゴシック" panose="020B0400000000000000" pitchFamily="50" charset="-128"/>
              </a:rPr>
              <a:t>、</a:t>
            </a:r>
            <a:r>
              <a:rPr lang="ja-JP" altLang="en-US" sz="1400" b="0" i="1" u="none" strike="noStrike" dirty="0">
                <a:solidFill>
                  <a:srgbClr val="0070C0"/>
                </a:solidFill>
                <a:effectLst/>
                <a:latin typeface="游ゴシック" panose="020B0400000000000000" pitchFamily="50" charset="-128"/>
                <a:ea typeface="游ゴシック" panose="020B0400000000000000" pitchFamily="50" charset="-128"/>
              </a:rPr>
              <a:t>進歩性</a:t>
            </a:r>
            <a:endParaRPr lang="en-US" altLang="ja-JP" sz="1400" b="0" i="1" u="none" strike="noStrike" dirty="0">
              <a:solidFill>
                <a:srgbClr val="0070C0"/>
              </a:solidFill>
              <a:effectLst/>
              <a:latin typeface="游ゴシック" panose="020B0400000000000000" pitchFamily="50" charset="-128"/>
              <a:ea typeface="游ゴシック" panose="020B0400000000000000" pitchFamily="50" charset="-128"/>
            </a:endParaRPr>
          </a:p>
          <a:p>
            <a:pPr algn="l" fontAlgn="ctr"/>
            <a:r>
              <a:rPr lang="ja-JP" altLang="en-US" sz="1400" i="1" dirty="0">
                <a:solidFill>
                  <a:srgbClr val="0070C0"/>
                </a:solidFill>
              </a:rPr>
              <a:t>　　特許の種類（物質、用途、製剤、</a:t>
            </a:r>
            <a:r>
              <a:rPr lang="en-US" altLang="ja-JP" sz="1400" i="1" dirty="0" err="1">
                <a:solidFill>
                  <a:srgbClr val="0070C0"/>
                </a:solidFill>
              </a:rPr>
              <a:t>etc</a:t>
            </a:r>
            <a:r>
              <a:rPr lang="ja-JP" altLang="en-US" sz="1400" i="1" dirty="0">
                <a:solidFill>
                  <a:srgbClr val="0070C0"/>
                </a:solidFill>
              </a:rPr>
              <a:t>）</a:t>
            </a:r>
            <a:endParaRPr lang="en-US" altLang="ja-JP" sz="1400" i="1" dirty="0">
              <a:solidFill>
                <a:srgbClr val="0070C0"/>
              </a:solidFill>
            </a:endParaRPr>
          </a:p>
          <a:p>
            <a:pPr algn="l" fontAlgn="ctr"/>
            <a:endParaRPr lang="en-US" altLang="ja-JP" sz="1400" i="1" dirty="0">
              <a:solidFill>
                <a:srgbClr val="0070C0"/>
              </a:solidFill>
            </a:endParaRPr>
          </a:p>
          <a:p>
            <a:pPr marL="342900" indent="-342900" algn="l" fontAlgn="ctr">
              <a:buFont typeface="Arial" panose="020B0604020202020204" pitchFamily="34" charset="0"/>
              <a:buChar char="•"/>
            </a:pPr>
            <a:r>
              <a:rPr lang="ja-JP" altLang="en-US" sz="1400" i="1" dirty="0">
                <a:solidFill>
                  <a:srgbClr val="0070C0"/>
                </a:solidFill>
              </a:rPr>
              <a:t>所属大学の知財部門との</a:t>
            </a:r>
            <a:r>
              <a:rPr lang="ja-JP" altLang="en-US" sz="1400" i="1">
                <a:solidFill>
                  <a:srgbClr val="0070C0"/>
                </a:solidFill>
              </a:rPr>
              <a:t>連携状況</a:t>
            </a:r>
            <a:endParaRPr lang="en-US" altLang="ja-JP" sz="1400" i="1" dirty="0">
              <a:solidFill>
                <a:srgbClr val="0070C0"/>
              </a:solidFill>
            </a:endParaRPr>
          </a:p>
          <a:p>
            <a:pPr algn="l" fontAlgn="ctr"/>
            <a:r>
              <a:rPr lang="ja-JP" altLang="en-US" sz="1400" i="1">
                <a:solidFill>
                  <a:srgbClr val="FF0000"/>
                </a:solidFill>
              </a:rPr>
              <a:t>（</a:t>
            </a:r>
            <a:r>
              <a:rPr lang="ja-JP" altLang="en-US" sz="1400" i="1" dirty="0">
                <a:solidFill>
                  <a:srgbClr val="FF0000"/>
                </a:solidFill>
              </a:rPr>
              <a:t>連携しての応募を推奨しております）</a:t>
            </a:r>
          </a:p>
        </p:txBody>
      </p:sp>
      <p:sp>
        <p:nvSpPr>
          <p:cNvPr id="6" name="テキスト ボックス 5">
            <a:extLst>
              <a:ext uri="{FF2B5EF4-FFF2-40B4-BE49-F238E27FC236}">
                <a16:creationId xmlns:a16="http://schemas.microsoft.com/office/drawing/2014/main" id="{32C1F786-7212-A6F3-AF79-F9D741916D67}"/>
              </a:ext>
            </a:extLst>
          </p:cNvPr>
          <p:cNvSpPr txBox="1"/>
          <p:nvPr/>
        </p:nvSpPr>
        <p:spPr>
          <a:xfrm>
            <a:off x="251520" y="831128"/>
            <a:ext cx="4704734" cy="1815882"/>
          </a:xfrm>
          <a:prstGeom prst="rect">
            <a:avLst/>
          </a:prstGeom>
          <a:noFill/>
        </p:spPr>
        <p:txBody>
          <a:bodyPr wrap="square">
            <a:spAutoFit/>
          </a:bodyPr>
          <a:lstStyle/>
          <a:p>
            <a:pPr algn="l" fontAlgn="ctr"/>
            <a:endParaRPr lang="en-US" altLang="ja-JP" sz="1600" b="0" i="0" u="none" strike="noStrike" dirty="0">
              <a:solidFill>
                <a:srgbClr val="0070C0"/>
              </a:solidFill>
              <a:effectLst/>
              <a:latin typeface="游ゴシック" panose="020B0400000000000000" pitchFamily="50" charset="-128"/>
              <a:ea typeface="游ゴシック" panose="020B0400000000000000" pitchFamily="50" charset="-128"/>
            </a:endParaRPr>
          </a:p>
          <a:p>
            <a:pPr algn="l" fontAlgn="ctr"/>
            <a:endParaRPr lang="en-US" altLang="ja-JP" sz="1600" dirty="0">
              <a:solidFill>
                <a:srgbClr val="0070C0"/>
              </a:solidFill>
              <a:latin typeface="游ゴシック" panose="020B0400000000000000" pitchFamily="50" charset="-128"/>
              <a:ea typeface="游ゴシック" panose="020B0400000000000000" pitchFamily="50" charset="-128"/>
            </a:endParaRPr>
          </a:p>
          <a:p>
            <a:pPr algn="l" fontAlgn="ctr"/>
            <a:endParaRPr lang="en-US" altLang="ja-JP" sz="1600" b="0" i="0" u="none" strike="noStrike" dirty="0">
              <a:solidFill>
                <a:srgbClr val="0070C0"/>
              </a:solidFill>
              <a:effectLst/>
              <a:latin typeface="游ゴシック" panose="020B0400000000000000" pitchFamily="50" charset="-128"/>
              <a:ea typeface="游ゴシック" panose="020B0400000000000000" pitchFamily="50" charset="-128"/>
            </a:endParaRPr>
          </a:p>
          <a:p>
            <a:pPr algn="l" fontAlgn="ctr"/>
            <a:endParaRPr lang="en-US" altLang="ja-JP" sz="1600" dirty="0">
              <a:solidFill>
                <a:srgbClr val="0070C0"/>
              </a:solidFill>
              <a:latin typeface="游ゴシック" panose="020B0400000000000000" pitchFamily="50" charset="-128"/>
              <a:ea typeface="游ゴシック" panose="020B0400000000000000" pitchFamily="50" charset="-128"/>
            </a:endParaRPr>
          </a:p>
          <a:p>
            <a:pPr algn="l" fontAlgn="ctr"/>
            <a:endParaRPr lang="en-US" altLang="ja-JP" sz="1600" dirty="0">
              <a:solidFill>
                <a:srgbClr val="0070C0"/>
              </a:solidFill>
              <a:latin typeface="游ゴシック" panose="020B0400000000000000" pitchFamily="50" charset="-128"/>
              <a:ea typeface="游ゴシック" panose="020B0400000000000000" pitchFamily="50" charset="-128"/>
            </a:endParaRPr>
          </a:p>
          <a:p>
            <a:pPr algn="l" fontAlgn="ctr"/>
            <a:endParaRPr lang="en-US" altLang="ja-JP" sz="1600" dirty="0">
              <a:solidFill>
                <a:srgbClr val="0070C0"/>
              </a:solidFill>
              <a:latin typeface="游ゴシック" panose="020B0400000000000000" pitchFamily="50" charset="-128"/>
              <a:ea typeface="游ゴシック" panose="020B0400000000000000" pitchFamily="50" charset="-128"/>
            </a:endParaRPr>
          </a:p>
          <a:p>
            <a:pPr algn="l" fontAlgn="ctr"/>
            <a:endParaRPr lang="en-US" altLang="ja-JP" sz="1600" b="0" i="0" u="none" strike="noStrike" dirty="0">
              <a:solidFill>
                <a:srgbClr val="0070C0"/>
              </a:solidFill>
              <a:effectLst/>
              <a:latin typeface="游ゴシック" panose="020B0400000000000000" pitchFamily="50" charset="-128"/>
              <a:ea typeface="游ゴシック" panose="020B0400000000000000" pitchFamily="50" charset="-128"/>
            </a:endParaRPr>
          </a:p>
        </p:txBody>
      </p:sp>
      <p:sp>
        <p:nvSpPr>
          <p:cNvPr id="7" name="テキスト ボックス 6">
            <a:extLst>
              <a:ext uri="{FF2B5EF4-FFF2-40B4-BE49-F238E27FC236}">
                <a16:creationId xmlns:a16="http://schemas.microsoft.com/office/drawing/2014/main" id="{9C63139F-A7BE-1E6F-D1A9-5019B25FC79C}"/>
              </a:ext>
            </a:extLst>
          </p:cNvPr>
          <p:cNvSpPr txBox="1"/>
          <p:nvPr/>
        </p:nvSpPr>
        <p:spPr>
          <a:xfrm>
            <a:off x="284213" y="531587"/>
            <a:ext cx="2031325" cy="468270"/>
          </a:xfrm>
          <a:prstGeom prst="rect">
            <a:avLst/>
          </a:prstGeom>
          <a:noFill/>
          <a:ln>
            <a:solidFill>
              <a:schemeClr val="tx1"/>
            </a:solidFill>
          </a:ln>
        </p:spPr>
        <p:txBody>
          <a:bodyPr wrap="none" rtlCol="0">
            <a:spAutoFit/>
          </a:bodyPr>
          <a:lstStyle/>
          <a:p>
            <a:pPr>
              <a:lnSpc>
                <a:spcPct val="150000"/>
              </a:lnSpc>
            </a:pPr>
            <a:r>
              <a:rPr lang="ja-JP" altLang="en-US" b="1">
                <a:latin typeface="+mn-ea"/>
              </a:rPr>
              <a:t>外部資金</a:t>
            </a:r>
            <a:r>
              <a:rPr kumimoji="1" lang="ja-JP" altLang="en-US" b="1">
                <a:latin typeface="+mn-ea"/>
              </a:rPr>
              <a:t>獲得状況</a:t>
            </a:r>
            <a:endParaRPr kumimoji="1" lang="ja-JP" altLang="en-US" b="1" dirty="0">
              <a:latin typeface="+mn-ea"/>
            </a:endParaRPr>
          </a:p>
        </p:txBody>
      </p:sp>
      <p:sp>
        <p:nvSpPr>
          <p:cNvPr id="8" name="テキスト ボックス 7">
            <a:extLst>
              <a:ext uri="{FF2B5EF4-FFF2-40B4-BE49-F238E27FC236}">
                <a16:creationId xmlns:a16="http://schemas.microsoft.com/office/drawing/2014/main" id="{09AD83FC-4A0B-82D5-D8E1-7DE8826DF5C3}"/>
              </a:ext>
            </a:extLst>
          </p:cNvPr>
          <p:cNvSpPr txBox="1"/>
          <p:nvPr/>
        </p:nvSpPr>
        <p:spPr>
          <a:xfrm>
            <a:off x="316363" y="1082938"/>
            <a:ext cx="3941307" cy="1815882"/>
          </a:xfrm>
          <a:prstGeom prst="rect">
            <a:avLst/>
          </a:prstGeom>
          <a:noFill/>
        </p:spPr>
        <p:txBody>
          <a:bodyPr wrap="square">
            <a:spAutoFit/>
          </a:bodyPr>
          <a:lstStyle/>
          <a:p>
            <a:pPr algn="l" fontAlgn="ctr"/>
            <a:r>
              <a:rPr lang="ja-JP" altLang="en-US" sz="1600" b="0" i="1" u="none" strike="noStrike">
                <a:solidFill>
                  <a:srgbClr val="0070C0"/>
                </a:solidFill>
                <a:effectLst/>
                <a:latin typeface="游ゴシック" panose="020B0400000000000000" pitchFamily="50" charset="-128"/>
                <a:ea typeface="游ゴシック" panose="020B0400000000000000" pitchFamily="50" charset="-128"/>
              </a:rPr>
              <a:t>開発予算の有無</a:t>
            </a:r>
            <a:br>
              <a:rPr lang="en-US" altLang="ja-JP" sz="1600" b="0" i="1" u="none" strike="noStrike" dirty="0">
                <a:solidFill>
                  <a:srgbClr val="0070C0"/>
                </a:solidFill>
                <a:effectLst/>
                <a:latin typeface="游ゴシック" panose="020B0400000000000000" pitchFamily="50" charset="-128"/>
                <a:ea typeface="游ゴシック" panose="020B0400000000000000" pitchFamily="50" charset="-128"/>
              </a:rPr>
            </a:br>
            <a:r>
              <a:rPr lang="ja-JP" altLang="en-US" sz="1600" b="0" i="1" u="none" strike="noStrike">
                <a:solidFill>
                  <a:srgbClr val="0070C0"/>
                </a:solidFill>
                <a:effectLst/>
                <a:latin typeface="游ゴシック" panose="020B0400000000000000" pitchFamily="50" charset="-128"/>
                <a:ea typeface="游ゴシック" panose="020B0400000000000000" pitchFamily="50" charset="-128"/>
              </a:rPr>
              <a:t>例）政府助成金、</a:t>
            </a:r>
            <a:r>
              <a:rPr lang="en-US" altLang="ja-JP" sz="1600" b="0" i="1" u="none" strike="noStrike" dirty="0">
                <a:solidFill>
                  <a:srgbClr val="0070C0"/>
                </a:solidFill>
                <a:effectLst/>
                <a:latin typeface="游ゴシック" panose="020B0400000000000000" pitchFamily="50" charset="-128"/>
                <a:ea typeface="游ゴシック" panose="020B0400000000000000" pitchFamily="50" charset="-128"/>
              </a:rPr>
              <a:t>VC</a:t>
            </a:r>
            <a:r>
              <a:rPr lang="ja-JP" altLang="en-US" sz="1600" b="0" i="1" u="none" strike="noStrike">
                <a:solidFill>
                  <a:srgbClr val="0070C0"/>
                </a:solidFill>
                <a:effectLst/>
                <a:latin typeface="游ゴシック" panose="020B0400000000000000" pitchFamily="50" charset="-128"/>
                <a:ea typeface="游ゴシック" panose="020B0400000000000000" pitchFamily="50" charset="-128"/>
              </a:rPr>
              <a:t>など</a:t>
            </a:r>
            <a:endParaRPr lang="en-US" altLang="ja-JP" sz="1600" b="0" i="1" u="none" strike="noStrike" dirty="0">
              <a:solidFill>
                <a:srgbClr val="0070C0"/>
              </a:solidFill>
              <a:effectLst/>
              <a:latin typeface="游ゴシック" panose="020B0400000000000000" pitchFamily="50" charset="-128"/>
              <a:ea typeface="游ゴシック" panose="020B0400000000000000" pitchFamily="50" charset="-128"/>
            </a:endParaRPr>
          </a:p>
          <a:p>
            <a:pPr algn="l" fontAlgn="ctr"/>
            <a:endParaRPr lang="en-US" altLang="ja-JP" sz="1600" b="0" i="0" u="none" strike="noStrike" dirty="0">
              <a:solidFill>
                <a:srgbClr val="0070C0"/>
              </a:solidFill>
              <a:effectLst/>
              <a:latin typeface="游ゴシック" panose="020B0400000000000000" pitchFamily="50" charset="-128"/>
              <a:ea typeface="游ゴシック" panose="020B0400000000000000" pitchFamily="50" charset="-128"/>
            </a:endParaRPr>
          </a:p>
          <a:p>
            <a:pPr algn="l" fontAlgn="ctr"/>
            <a:endParaRPr lang="en-US" altLang="ja-JP" sz="1600" dirty="0">
              <a:solidFill>
                <a:srgbClr val="0070C0"/>
              </a:solidFill>
              <a:latin typeface="游ゴシック" panose="020B0400000000000000" pitchFamily="50" charset="-128"/>
              <a:ea typeface="游ゴシック" panose="020B0400000000000000" pitchFamily="50" charset="-128"/>
            </a:endParaRPr>
          </a:p>
          <a:p>
            <a:pPr algn="l" fontAlgn="ctr"/>
            <a:endParaRPr lang="en-US" altLang="ja-JP" sz="1600" b="0" i="0" u="none" strike="noStrike" dirty="0">
              <a:solidFill>
                <a:srgbClr val="0070C0"/>
              </a:solidFill>
              <a:effectLst/>
              <a:latin typeface="游ゴシック" panose="020B0400000000000000" pitchFamily="50" charset="-128"/>
              <a:ea typeface="游ゴシック" panose="020B0400000000000000" pitchFamily="50" charset="-128"/>
            </a:endParaRPr>
          </a:p>
          <a:p>
            <a:pPr algn="l" fontAlgn="ctr"/>
            <a:endParaRPr lang="en-US" altLang="ja-JP" sz="1600" dirty="0">
              <a:solidFill>
                <a:srgbClr val="0070C0"/>
              </a:solidFill>
              <a:latin typeface="游ゴシック" panose="020B0400000000000000" pitchFamily="50" charset="-128"/>
              <a:ea typeface="游ゴシック" panose="020B0400000000000000" pitchFamily="50" charset="-128"/>
            </a:endParaRPr>
          </a:p>
          <a:p>
            <a:pPr algn="l" fontAlgn="ctr"/>
            <a:endParaRPr lang="en-US" altLang="ja-JP" sz="1600" b="0" i="0" u="none" strike="noStrike" dirty="0">
              <a:solidFill>
                <a:srgbClr val="0070C0"/>
              </a:solidFill>
              <a:effectLst/>
              <a:latin typeface="游ゴシック" panose="020B0400000000000000" pitchFamily="50" charset="-128"/>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AA78568F-561F-A7B6-DC5B-6EACC26871E3}"/>
              </a:ext>
            </a:extLst>
          </p:cNvPr>
          <p:cNvSpPr txBox="1"/>
          <p:nvPr/>
        </p:nvSpPr>
        <p:spPr>
          <a:xfrm>
            <a:off x="4572722" y="3964900"/>
            <a:ext cx="2492990" cy="468270"/>
          </a:xfrm>
          <a:prstGeom prst="rect">
            <a:avLst/>
          </a:prstGeom>
          <a:noFill/>
          <a:ln>
            <a:solidFill>
              <a:schemeClr val="tx1"/>
            </a:solidFill>
          </a:ln>
        </p:spPr>
        <p:txBody>
          <a:bodyPr wrap="none" rtlCol="0">
            <a:spAutoFit/>
          </a:bodyPr>
          <a:lstStyle/>
          <a:p>
            <a:pPr>
              <a:lnSpc>
                <a:spcPct val="150000"/>
              </a:lnSpc>
            </a:pPr>
            <a:r>
              <a:rPr kumimoji="1" lang="ja-JP" altLang="en-US" b="1">
                <a:latin typeface="+mn-ea"/>
              </a:rPr>
              <a:t>企業との協業イメージ</a:t>
            </a:r>
            <a:endParaRPr kumimoji="1" lang="ja-JP" altLang="en-US" b="1" dirty="0">
              <a:latin typeface="+mn-ea"/>
            </a:endParaRPr>
          </a:p>
        </p:txBody>
      </p:sp>
      <p:sp>
        <p:nvSpPr>
          <p:cNvPr id="10" name="テキスト ボックス 9">
            <a:extLst>
              <a:ext uri="{FF2B5EF4-FFF2-40B4-BE49-F238E27FC236}">
                <a16:creationId xmlns:a16="http://schemas.microsoft.com/office/drawing/2014/main" id="{48C2EF3D-9641-C764-317A-5F30847840B8}"/>
              </a:ext>
            </a:extLst>
          </p:cNvPr>
          <p:cNvSpPr txBox="1"/>
          <p:nvPr/>
        </p:nvSpPr>
        <p:spPr>
          <a:xfrm>
            <a:off x="4611151" y="4559670"/>
            <a:ext cx="4176464" cy="4247317"/>
          </a:xfrm>
          <a:prstGeom prst="rect">
            <a:avLst/>
          </a:prstGeom>
          <a:noFill/>
        </p:spPr>
        <p:txBody>
          <a:bodyPr wrap="square">
            <a:spAutoFit/>
          </a:bodyPr>
          <a:lstStyle/>
          <a:p>
            <a:pPr fontAlgn="ctr"/>
            <a:r>
              <a:rPr lang="ja-JP" altLang="en-US" sz="1400" i="1">
                <a:solidFill>
                  <a:schemeClr val="accent1">
                    <a:lumMod val="75000"/>
                  </a:schemeClr>
                </a:solidFill>
                <a:latin typeface="Yu Gothic" panose="020B0400000000000000" pitchFamily="34" charset="-128"/>
                <a:ea typeface="Yu Gothic" panose="020B0400000000000000" pitchFamily="34" charset="-128"/>
              </a:rPr>
              <a:t>記載例）</a:t>
            </a:r>
            <a:br>
              <a:rPr lang="en-US" altLang="ja-JP" sz="1400" i="1" dirty="0">
                <a:solidFill>
                  <a:schemeClr val="accent1">
                    <a:lumMod val="75000"/>
                  </a:schemeClr>
                </a:solidFill>
                <a:latin typeface="Yu Gothic" panose="020B0400000000000000" pitchFamily="34" charset="-128"/>
                <a:ea typeface="Yu Gothic" panose="020B0400000000000000" pitchFamily="34" charset="-128"/>
              </a:rPr>
            </a:br>
            <a:endParaRPr lang="en-US" altLang="ja-JP" sz="1400" i="1" dirty="0">
              <a:solidFill>
                <a:schemeClr val="accent1">
                  <a:lumMod val="75000"/>
                </a:schemeClr>
              </a:solidFill>
              <a:latin typeface="Yu Gothic" panose="020B0400000000000000" pitchFamily="34" charset="-128"/>
              <a:ea typeface="Yu Gothic" panose="020B0400000000000000" pitchFamily="34" charset="-128"/>
            </a:endParaRPr>
          </a:p>
          <a:p>
            <a:pPr fontAlgn="ctr"/>
            <a:r>
              <a:rPr lang="ja-JP" altLang="en-US" sz="1400" i="1">
                <a:solidFill>
                  <a:schemeClr val="accent1">
                    <a:lumMod val="75000"/>
                  </a:schemeClr>
                </a:solidFill>
                <a:latin typeface="Yu Gothic" panose="020B0400000000000000" pitchFamily="34" charset="-128"/>
                <a:ea typeface="Yu Gothic" panose="020B0400000000000000" pitchFamily="34" charset="-128"/>
              </a:rPr>
              <a:t>◯研究者の役割：</a:t>
            </a:r>
            <a:endParaRPr lang="en-US" altLang="ja-JP" sz="1400" i="1" dirty="0">
              <a:solidFill>
                <a:schemeClr val="accent1">
                  <a:lumMod val="75000"/>
                </a:schemeClr>
              </a:solidFill>
              <a:latin typeface="Yu Gothic" panose="020B0400000000000000" pitchFamily="34" charset="-128"/>
              <a:ea typeface="Yu Gothic" panose="020B0400000000000000" pitchFamily="34" charset="-128"/>
            </a:endParaRPr>
          </a:p>
          <a:p>
            <a:pPr fontAlgn="ctr"/>
            <a:r>
              <a:rPr lang="ja-JP" altLang="en-US" sz="1400" i="1">
                <a:solidFill>
                  <a:schemeClr val="accent1">
                    <a:lumMod val="75000"/>
                  </a:schemeClr>
                </a:solidFill>
                <a:latin typeface="Yu Gothic" panose="020B0400000000000000" pitchFamily="34" charset="-128"/>
                <a:ea typeface="Yu Gothic" panose="020B0400000000000000" pitchFamily="34" charset="-128"/>
              </a:rPr>
              <a:t>・薬効評価</a:t>
            </a:r>
            <a:endParaRPr lang="en-US" altLang="ja-JP" sz="1400" i="1" dirty="0">
              <a:solidFill>
                <a:schemeClr val="accent1">
                  <a:lumMod val="75000"/>
                </a:schemeClr>
              </a:solidFill>
              <a:latin typeface="Yu Gothic" panose="020B0400000000000000" pitchFamily="34" charset="-128"/>
              <a:ea typeface="Yu Gothic" panose="020B0400000000000000" pitchFamily="34" charset="-128"/>
            </a:endParaRPr>
          </a:p>
          <a:p>
            <a:pPr fontAlgn="ctr"/>
            <a:r>
              <a:rPr lang="ja-JP" altLang="en-US" sz="1400" i="1">
                <a:solidFill>
                  <a:schemeClr val="accent1">
                    <a:lumMod val="75000"/>
                  </a:schemeClr>
                </a:solidFill>
                <a:latin typeface="Yu Gothic" panose="020B0400000000000000" pitchFamily="34" charset="-128"/>
                <a:ea typeface="Yu Gothic" panose="020B0400000000000000" pitchFamily="34" charset="-128"/>
              </a:rPr>
              <a:t>・作用機序解明</a:t>
            </a:r>
            <a:endParaRPr lang="en-US" altLang="ja-JP" sz="1400" i="1" dirty="0">
              <a:solidFill>
                <a:schemeClr val="accent1">
                  <a:lumMod val="75000"/>
                </a:schemeClr>
              </a:solidFill>
              <a:latin typeface="Yu Gothic" panose="020B0400000000000000" pitchFamily="34" charset="-128"/>
              <a:ea typeface="Yu Gothic" panose="020B0400000000000000" pitchFamily="34" charset="-128"/>
            </a:endParaRPr>
          </a:p>
          <a:p>
            <a:pPr fontAlgn="ctr"/>
            <a:endParaRPr lang="en-US" altLang="ja-JP" sz="1400" i="1" dirty="0">
              <a:solidFill>
                <a:schemeClr val="accent1">
                  <a:lumMod val="75000"/>
                </a:schemeClr>
              </a:solidFill>
              <a:latin typeface="Yu Gothic" panose="020B0400000000000000" pitchFamily="34" charset="-128"/>
              <a:ea typeface="Yu Gothic" panose="020B0400000000000000" pitchFamily="34" charset="-128"/>
            </a:endParaRPr>
          </a:p>
          <a:p>
            <a:pPr fontAlgn="ctr"/>
            <a:r>
              <a:rPr lang="ja-JP" altLang="en-US" sz="1400" i="1">
                <a:solidFill>
                  <a:schemeClr val="accent1">
                    <a:lumMod val="75000"/>
                  </a:schemeClr>
                </a:solidFill>
                <a:latin typeface="Yu Gothic" panose="020B0400000000000000" pitchFamily="34" charset="-128"/>
                <a:ea typeface="Yu Gothic" panose="020B0400000000000000" pitchFamily="34" charset="-128"/>
              </a:rPr>
              <a:t>◯企業役割：</a:t>
            </a:r>
            <a:endParaRPr lang="en-US" altLang="ja-JP" sz="1400" i="1" dirty="0">
              <a:solidFill>
                <a:schemeClr val="accent1">
                  <a:lumMod val="75000"/>
                </a:schemeClr>
              </a:solidFill>
              <a:latin typeface="Yu Gothic" panose="020B0400000000000000" pitchFamily="34" charset="-128"/>
              <a:ea typeface="Yu Gothic" panose="020B0400000000000000" pitchFamily="34" charset="-128"/>
            </a:endParaRPr>
          </a:p>
          <a:p>
            <a:pPr algn="l" fontAlgn="ctr"/>
            <a:r>
              <a:rPr lang="ja-JP" altLang="en-US" sz="1400" i="1">
                <a:solidFill>
                  <a:schemeClr val="accent1">
                    <a:lumMod val="75000"/>
                  </a:schemeClr>
                </a:solidFill>
                <a:latin typeface="Yu Gothic" panose="020B0400000000000000" pitchFamily="34" charset="-128"/>
                <a:ea typeface="Yu Gothic" panose="020B0400000000000000" pitchFamily="34" charset="-128"/>
              </a:rPr>
              <a:t>・ヒット化合物の合成展開</a:t>
            </a:r>
            <a:endParaRPr lang="en-US" altLang="ja-JP" sz="1400" i="1" dirty="0">
              <a:solidFill>
                <a:schemeClr val="accent1">
                  <a:lumMod val="75000"/>
                </a:schemeClr>
              </a:solidFill>
              <a:latin typeface="Yu Gothic" panose="020B0400000000000000" pitchFamily="34" charset="-128"/>
              <a:ea typeface="Yu Gothic" panose="020B0400000000000000" pitchFamily="34" charset="-128"/>
            </a:endParaRPr>
          </a:p>
          <a:p>
            <a:pPr algn="l" fontAlgn="ctr"/>
            <a:r>
              <a:rPr lang="ja-JP" altLang="en-US" sz="1400" i="1">
                <a:solidFill>
                  <a:schemeClr val="accent1">
                    <a:lumMod val="75000"/>
                  </a:schemeClr>
                </a:solidFill>
                <a:latin typeface="Yu Gothic" panose="020B0400000000000000" pitchFamily="34" charset="-128"/>
                <a:ea typeface="Yu Gothic" panose="020B0400000000000000" pitchFamily="34" charset="-128"/>
              </a:rPr>
              <a:t>・競争的資金への共同申請</a:t>
            </a:r>
            <a:endParaRPr lang="en-US" altLang="ja-JP" sz="1400" i="1" dirty="0">
              <a:solidFill>
                <a:schemeClr val="accent1">
                  <a:lumMod val="75000"/>
                </a:schemeClr>
              </a:solidFill>
              <a:latin typeface="Yu Gothic" panose="020B0400000000000000" pitchFamily="34" charset="-128"/>
              <a:ea typeface="Yu Gothic" panose="020B0400000000000000" pitchFamily="34" charset="-128"/>
            </a:endParaRPr>
          </a:p>
          <a:p>
            <a:pPr algn="l" fontAlgn="ctr"/>
            <a:r>
              <a:rPr lang="ja-JP" altLang="en-US" sz="1400" i="1">
                <a:solidFill>
                  <a:schemeClr val="accent1">
                    <a:lumMod val="75000"/>
                  </a:schemeClr>
                </a:solidFill>
                <a:latin typeface="Yu Gothic" panose="020B0400000000000000" pitchFamily="34" charset="-128"/>
                <a:ea typeface="Yu Gothic" panose="020B0400000000000000" pitchFamily="34" charset="-128"/>
              </a:rPr>
              <a:t>・試作品の作成</a:t>
            </a:r>
            <a:r>
              <a:rPr lang="ja-JP" altLang="en-US" sz="1600" i="1">
                <a:solidFill>
                  <a:schemeClr val="accent1"/>
                </a:solidFill>
                <a:latin typeface="Yu Gothic" panose="020B0400000000000000" pitchFamily="34" charset="-128"/>
                <a:ea typeface="Yu Gothic" panose="020B0400000000000000" pitchFamily="34" charset="-128"/>
              </a:rPr>
              <a:t>　　　　　　　など</a:t>
            </a:r>
            <a:endParaRPr lang="en-US" altLang="ja-JP" sz="1600" i="1" dirty="0">
              <a:solidFill>
                <a:schemeClr val="accent1"/>
              </a:solidFill>
              <a:latin typeface="Yu Gothic" panose="020B0400000000000000" pitchFamily="34" charset="-128"/>
              <a:ea typeface="Yu Gothic" panose="020B0400000000000000" pitchFamily="34" charset="-128"/>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p:txBody>
      </p:sp>
      <p:sp>
        <p:nvSpPr>
          <p:cNvPr id="2" name="テキスト ボックス 1">
            <a:extLst>
              <a:ext uri="{FF2B5EF4-FFF2-40B4-BE49-F238E27FC236}">
                <a16:creationId xmlns:a16="http://schemas.microsoft.com/office/drawing/2014/main" id="{A63FC0D4-1CA7-6797-FC86-E4D8211BEF62}"/>
              </a:ext>
            </a:extLst>
          </p:cNvPr>
          <p:cNvSpPr txBox="1"/>
          <p:nvPr/>
        </p:nvSpPr>
        <p:spPr>
          <a:xfrm>
            <a:off x="19673" y="66950"/>
            <a:ext cx="9161482" cy="307777"/>
          </a:xfrm>
          <a:prstGeom prst="rect">
            <a:avLst/>
          </a:prstGeom>
          <a:noFill/>
        </p:spPr>
        <p:txBody>
          <a:bodyPr wrap="none" rtlCol="0">
            <a:spAutoFit/>
          </a:bodyPr>
          <a:lstStyle/>
          <a:p>
            <a:r>
              <a:rPr kumimoji="1" lang="en-US" altLang="ja-JP" sz="1400" dirty="0">
                <a:solidFill>
                  <a:srgbClr val="FF0000"/>
                </a:solidFill>
              </a:rPr>
              <a:t>※</a:t>
            </a:r>
            <a:r>
              <a:rPr kumimoji="1" lang="ja-JP" altLang="en-US" sz="1400">
                <a:solidFill>
                  <a:srgbClr val="FF0000"/>
                </a:solidFill>
              </a:rPr>
              <a:t>未発表データや内容は載せず、</a:t>
            </a:r>
            <a:r>
              <a:rPr lang="ja-JP" altLang="en-US" sz="1400">
                <a:solidFill>
                  <a:srgbClr val="FF0000"/>
                </a:solidFill>
              </a:rPr>
              <a:t>ノンコンフィデンシャルレベル（機密情報を含まない内容）で</a:t>
            </a:r>
            <a:r>
              <a:rPr kumimoji="1" lang="ja-JP" altLang="en-US" sz="1400">
                <a:solidFill>
                  <a:srgbClr val="FF0000"/>
                </a:solidFill>
              </a:rPr>
              <a:t>ご記載ください</a:t>
            </a:r>
            <a:endParaRPr kumimoji="1" lang="ja-JP" altLang="en-US" sz="1400" dirty="0">
              <a:solidFill>
                <a:srgbClr val="FF0000"/>
              </a:solidFill>
            </a:endParaRPr>
          </a:p>
        </p:txBody>
      </p:sp>
      <p:sp>
        <p:nvSpPr>
          <p:cNvPr id="12" name="テキスト ボックス 11">
            <a:extLst>
              <a:ext uri="{FF2B5EF4-FFF2-40B4-BE49-F238E27FC236}">
                <a16:creationId xmlns:a16="http://schemas.microsoft.com/office/drawing/2014/main" id="{60BCE74A-2312-D44B-61A4-1B299E78A91C}"/>
              </a:ext>
            </a:extLst>
          </p:cNvPr>
          <p:cNvSpPr txBox="1"/>
          <p:nvPr/>
        </p:nvSpPr>
        <p:spPr>
          <a:xfrm>
            <a:off x="4684382" y="440133"/>
            <a:ext cx="1338828" cy="468270"/>
          </a:xfrm>
          <a:prstGeom prst="rect">
            <a:avLst/>
          </a:prstGeom>
          <a:noFill/>
          <a:ln>
            <a:solidFill>
              <a:schemeClr val="tx1"/>
            </a:solidFill>
          </a:ln>
        </p:spPr>
        <p:txBody>
          <a:bodyPr wrap="none" rtlCol="0">
            <a:spAutoFit/>
          </a:bodyPr>
          <a:lstStyle/>
          <a:p>
            <a:pPr>
              <a:lnSpc>
                <a:spcPct val="150000"/>
              </a:lnSpc>
            </a:pPr>
            <a:r>
              <a:rPr lang="ja-JP" altLang="en-US" b="1">
                <a:latin typeface="+mn-ea"/>
              </a:rPr>
              <a:t>チーム構成</a:t>
            </a:r>
            <a:endParaRPr kumimoji="1" lang="ja-JP" altLang="en-US" b="1" dirty="0">
              <a:latin typeface="+mn-ea"/>
            </a:endParaRPr>
          </a:p>
        </p:txBody>
      </p:sp>
      <p:sp>
        <p:nvSpPr>
          <p:cNvPr id="13" name="テキスト ボックス 12">
            <a:extLst>
              <a:ext uri="{FF2B5EF4-FFF2-40B4-BE49-F238E27FC236}">
                <a16:creationId xmlns:a16="http://schemas.microsoft.com/office/drawing/2014/main" id="{6174A434-BFF8-E5FD-A63E-823E03A8BEF7}"/>
              </a:ext>
            </a:extLst>
          </p:cNvPr>
          <p:cNvSpPr txBox="1"/>
          <p:nvPr/>
        </p:nvSpPr>
        <p:spPr>
          <a:xfrm>
            <a:off x="4572000" y="1030303"/>
            <a:ext cx="4176464" cy="2462213"/>
          </a:xfrm>
          <a:prstGeom prst="rect">
            <a:avLst/>
          </a:prstGeom>
          <a:noFill/>
          <a:ln>
            <a:noFill/>
          </a:ln>
        </p:spPr>
        <p:txBody>
          <a:bodyPr wrap="square">
            <a:spAutoFit/>
          </a:bodyPr>
          <a:lstStyle/>
          <a:p>
            <a:pPr fontAlgn="ctr"/>
            <a:r>
              <a:rPr lang="ja-JP" altLang="en-US" sz="1400" i="1">
                <a:solidFill>
                  <a:schemeClr val="accent1">
                    <a:lumMod val="75000"/>
                  </a:schemeClr>
                </a:solidFill>
                <a:latin typeface="Yu Gothic" panose="020B0400000000000000" pitchFamily="34" charset="-128"/>
                <a:ea typeface="Yu Gothic" panose="020B0400000000000000" pitchFamily="34" charset="-128"/>
              </a:rPr>
              <a:t>記載例）</a:t>
            </a:r>
            <a:br>
              <a:rPr lang="en-US" altLang="ja-JP" sz="1400" i="1" dirty="0">
                <a:solidFill>
                  <a:schemeClr val="accent1">
                    <a:lumMod val="75000"/>
                  </a:schemeClr>
                </a:solidFill>
                <a:latin typeface="Yu Gothic" panose="020B0400000000000000" pitchFamily="34" charset="-128"/>
                <a:ea typeface="Yu Gothic" panose="020B0400000000000000" pitchFamily="34" charset="-128"/>
              </a:rPr>
            </a:br>
            <a:r>
              <a:rPr lang="ja-JP" altLang="en-US" sz="1400" i="1">
                <a:solidFill>
                  <a:schemeClr val="accent1">
                    <a:lumMod val="75000"/>
                  </a:schemeClr>
                </a:solidFill>
                <a:latin typeface="Yu Gothic" panose="020B0400000000000000" pitchFamily="34" charset="-128"/>
                <a:ea typeface="Yu Gothic" panose="020B0400000000000000" pitchFamily="34" charset="-128"/>
              </a:rPr>
              <a:t>〇〇大学〇〇さん　役割：</a:t>
            </a:r>
            <a:r>
              <a:rPr lang="en-US" altLang="ja-JP" sz="1400" i="1" dirty="0" err="1">
                <a:solidFill>
                  <a:schemeClr val="accent1">
                    <a:lumMod val="75000"/>
                  </a:schemeClr>
                </a:solidFill>
                <a:latin typeface="Yu Gothic" panose="020B0400000000000000" pitchFamily="34" charset="-128"/>
                <a:ea typeface="Yu Gothic" panose="020B0400000000000000" pitchFamily="34" charset="-128"/>
              </a:rPr>
              <a:t>invivo</a:t>
            </a:r>
            <a:r>
              <a:rPr lang="ja-JP" altLang="en-US" sz="1400" i="1">
                <a:solidFill>
                  <a:schemeClr val="accent1">
                    <a:lumMod val="75000"/>
                  </a:schemeClr>
                </a:solidFill>
                <a:latin typeface="Yu Gothic" panose="020B0400000000000000" pitchFamily="34" charset="-128"/>
                <a:ea typeface="Yu Gothic" panose="020B0400000000000000" pitchFamily="34" charset="-128"/>
              </a:rPr>
              <a:t>評価</a:t>
            </a:r>
            <a:endParaRPr lang="en-US" altLang="ja-JP" sz="1400" i="1" dirty="0">
              <a:solidFill>
                <a:schemeClr val="accent1"/>
              </a:solidFill>
              <a:latin typeface="Yu Gothic" panose="020B0400000000000000" pitchFamily="34" charset="-128"/>
              <a:ea typeface="Yu Gothic" panose="020B0400000000000000" pitchFamily="34" charset="-128"/>
            </a:endParaRPr>
          </a:p>
          <a:p>
            <a:pPr algn="l" fontAlgn="ctr"/>
            <a:r>
              <a:rPr lang="ja-JP" altLang="en-US" sz="1400" i="1">
                <a:solidFill>
                  <a:schemeClr val="accent1">
                    <a:lumMod val="75000"/>
                  </a:schemeClr>
                </a:solidFill>
                <a:latin typeface="Yu Gothic" panose="020B0400000000000000" pitchFamily="34" charset="-128"/>
                <a:ea typeface="Yu Gothic" panose="020B0400000000000000" pitchFamily="34" charset="-128"/>
              </a:rPr>
              <a:t>〇〇大学〇〇先生　役割：患者サンプル提供</a:t>
            </a:r>
            <a:endParaRPr lang="en-US" altLang="ja-JP" sz="1400" i="1" dirty="0">
              <a:solidFill>
                <a:schemeClr val="accent1">
                  <a:lumMod val="75000"/>
                </a:schemeClr>
              </a:solidFill>
              <a:latin typeface="Yu Gothic" panose="020B0400000000000000" pitchFamily="34" charset="-128"/>
              <a:ea typeface="Yu Gothic" panose="020B0400000000000000" pitchFamily="34" charset="-128"/>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a:p>
            <a:pPr algn="l" fontAlgn="ctr"/>
            <a:endParaRPr lang="en-US" altLang="ja-JP" sz="1600" i="1" dirty="0">
              <a:solidFill>
                <a:schemeClr val="accent1"/>
              </a:solidFill>
            </a:endParaRPr>
          </a:p>
        </p:txBody>
      </p:sp>
    </p:spTree>
    <p:extLst>
      <p:ext uri="{BB962C8B-B14F-4D97-AF65-F5344CB8AC3E}">
        <p14:creationId xmlns:p14="http://schemas.microsoft.com/office/powerpoint/2010/main" val="41123238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4107</TotalTime>
  <Words>903</Words>
  <Application>Microsoft Macintosh PowerPoint</Application>
  <PresentationFormat>画面に合わせる (4:3)</PresentationFormat>
  <Paragraphs>118</Paragraphs>
  <Slides>5</Slides>
  <Notes>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ＭＳ Ｐゴシック</vt:lpstr>
      <vt:lpstr>游ゴシック</vt:lpstr>
      <vt:lpstr>游ゴシック</vt:lpstr>
      <vt:lpstr>Arial</vt:lpstr>
      <vt:lpstr>Helvetica</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Shigeto Jun</dc:creator>
  <cp:lastModifiedBy>松川 幸</cp:lastModifiedBy>
  <cp:revision>197</cp:revision>
  <cp:lastPrinted>2025-11-10T08:13:59Z</cp:lastPrinted>
  <dcterms:created xsi:type="dcterms:W3CDTF">2019-06-24T23:23:00Z</dcterms:created>
  <dcterms:modified xsi:type="dcterms:W3CDTF">2025-11-17T01:21:44Z</dcterms:modified>
</cp:coreProperties>
</file>